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27"/>
  </p:notesMasterIdLst>
  <p:handoutMasterIdLst>
    <p:handoutMasterId r:id="rId28"/>
  </p:handoutMasterIdLst>
  <p:sldIdLst>
    <p:sldId id="328" r:id="rId2"/>
    <p:sldId id="395" r:id="rId3"/>
    <p:sldId id="287" r:id="rId4"/>
    <p:sldId id="353" r:id="rId5"/>
    <p:sldId id="408" r:id="rId6"/>
    <p:sldId id="351" r:id="rId7"/>
    <p:sldId id="405" r:id="rId8"/>
    <p:sldId id="366" r:id="rId9"/>
    <p:sldId id="365" r:id="rId10"/>
    <p:sldId id="407" r:id="rId11"/>
    <p:sldId id="406" r:id="rId12"/>
    <p:sldId id="410" r:id="rId13"/>
    <p:sldId id="411" r:id="rId14"/>
    <p:sldId id="409" r:id="rId15"/>
    <p:sldId id="361" r:id="rId16"/>
    <p:sldId id="355" r:id="rId17"/>
    <p:sldId id="368" r:id="rId18"/>
    <p:sldId id="372" r:id="rId19"/>
    <p:sldId id="397" r:id="rId20"/>
    <p:sldId id="404" r:id="rId21"/>
    <p:sldId id="399" r:id="rId22"/>
    <p:sldId id="369" r:id="rId23"/>
    <p:sldId id="373" r:id="rId24"/>
    <p:sldId id="374" r:id="rId25"/>
    <p:sldId id="398" r:id="rId26"/>
  </p:sldIdLst>
  <p:sldSz cx="6858000" cy="5143500"/>
  <p:notesSz cx="6858000" cy="9144000"/>
  <p:embeddedFontLst>
    <p:embeddedFont>
      <p:font typeface="Calibri" panose="020F0502020204030204" pitchFamily="34" charset="0"/>
      <p:regular r:id="rId29"/>
      <p:bold r:id="rId30"/>
      <p:italic r:id="rId31"/>
      <p:boldItalic r:id="rId32"/>
    </p:embeddedFont>
    <p:embeddedFont>
      <p:font typeface="Palatino Linotype" panose="02040502050505030304" pitchFamily="18" charset="0"/>
      <p:regular r:id="rId33"/>
      <p:bold r:id="rId34"/>
      <p:italic r:id="rId35"/>
      <p:boldItalic r:id="rId36"/>
    </p:embeddedFont>
    <p:embeddedFont>
      <p:font typeface="Roboto Condensed" panose="020B0604020202020204" charset="0"/>
      <p:regular r:id="rId37"/>
      <p:bold r:id="rId38"/>
      <p:italic r:id="rId39"/>
      <p:boldItalic r:id="rId40"/>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7921"/>
    <a:srgbClr val="002F5D"/>
    <a:srgbClr val="384519"/>
    <a:srgbClr val="5B0503"/>
    <a:srgbClr val="104E28"/>
    <a:srgbClr val="FFFFFF"/>
    <a:srgbClr val="BD9F21"/>
    <a:srgbClr val="FFC864"/>
    <a:srgbClr val="FFBE64"/>
    <a:srgbClr val="F0A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6794" autoAdjust="0"/>
  </p:normalViewPr>
  <p:slideViewPr>
    <p:cSldViewPr snapToGrid="0" snapToObjects="1">
      <p:cViewPr varScale="1">
        <p:scale>
          <a:sx n="171" d="100"/>
          <a:sy n="171" d="100"/>
        </p:scale>
        <p:origin x="1326" y="132"/>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72"/>
    </p:cViewPr>
  </p:sorterViewPr>
  <p:notesViewPr>
    <p:cSldViewPr snapToGrid="0" snapToObjects="1" showGuides="1">
      <p:cViewPr varScale="1">
        <p:scale>
          <a:sx n="96" d="100"/>
          <a:sy n="96" d="100"/>
        </p:scale>
        <p:origin x="36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08.05.2024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08.05.2024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171450" indent="-171450">
              <a:buFontTx/>
              <a:buChar char="-"/>
            </a:pPr>
            <a:r>
              <a:rPr lang="de-DE" dirty="0" err="1"/>
              <a:t>Provocative</a:t>
            </a:r>
            <a:r>
              <a:rPr lang="de-DE" dirty="0"/>
              <a:t> title</a:t>
            </a:r>
          </a:p>
          <a:p>
            <a:pPr marL="171450" indent="-171450">
              <a:buFontTx/>
              <a:buChar char="-"/>
            </a:pPr>
            <a:r>
              <a:rPr lang="de-DE" dirty="0"/>
              <a:t>I </a:t>
            </a:r>
            <a:r>
              <a:rPr lang="de-DE" dirty="0" err="1"/>
              <a:t>want</a:t>
            </a:r>
            <a:r>
              <a:rPr lang="de-DE" dirty="0"/>
              <a:t> </a:t>
            </a:r>
            <a:r>
              <a:rPr lang="de-DE" dirty="0" err="1"/>
              <a:t>to</a:t>
            </a:r>
            <a:r>
              <a:rPr lang="de-DE" dirty="0"/>
              <a:t> </a:t>
            </a:r>
            <a:r>
              <a:rPr lang="de-DE" dirty="0" err="1"/>
              <a:t>tell</a:t>
            </a:r>
            <a:r>
              <a:rPr lang="de-DE" dirty="0"/>
              <a:t> </a:t>
            </a:r>
            <a:r>
              <a:rPr lang="de-DE" dirty="0" err="1"/>
              <a:t>you</a:t>
            </a:r>
            <a:r>
              <a:rPr lang="de-DE" dirty="0"/>
              <a:t> a </a:t>
            </a:r>
            <a:r>
              <a:rPr lang="de-DE" dirty="0" err="1"/>
              <a:t>story</a:t>
            </a:r>
            <a:r>
              <a:rPr lang="de-DE" dirty="0"/>
              <a:t> (sorry </a:t>
            </a:r>
            <a:r>
              <a:rPr lang="de-DE" dirty="0" err="1"/>
              <a:t>if</a:t>
            </a:r>
            <a:r>
              <a:rPr lang="de-DE" dirty="0"/>
              <a:t> </a:t>
            </a:r>
            <a:r>
              <a:rPr lang="de-DE" dirty="0" err="1"/>
              <a:t>its</a:t>
            </a:r>
            <a:r>
              <a:rPr lang="de-DE" dirty="0"/>
              <a:t> still a </a:t>
            </a:r>
            <a:r>
              <a:rPr lang="de-DE" dirty="0" err="1"/>
              <a:t>bit</a:t>
            </a:r>
            <a:r>
              <a:rPr lang="de-DE" dirty="0"/>
              <a:t> </a:t>
            </a:r>
            <a:r>
              <a:rPr lang="de-DE" dirty="0" err="1"/>
              <a:t>chaotic</a:t>
            </a:r>
            <a:r>
              <a:rPr lang="de-DE" dirty="0"/>
              <a:t>) and I </a:t>
            </a:r>
            <a:r>
              <a:rPr lang="de-DE" dirty="0" err="1"/>
              <a:t>want</a:t>
            </a:r>
            <a:r>
              <a:rPr lang="de-DE" dirty="0"/>
              <a:t> </a:t>
            </a:r>
            <a:r>
              <a:rPr lang="de-DE" dirty="0" err="1"/>
              <a:t>to</a:t>
            </a:r>
            <a:r>
              <a:rPr lang="de-DE" dirty="0"/>
              <a:t> </a:t>
            </a:r>
            <a:r>
              <a:rPr lang="de-DE" dirty="0" err="1"/>
              <a:t>convince</a:t>
            </a:r>
            <a:r>
              <a:rPr lang="de-DE" dirty="0"/>
              <a:t> </a:t>
            </a:r>
            <a:r>
              <a:rPr lang="de-DE" dirty="0" err="1"/>
              <a:t>you</a:t>
            </a:r>
            <a:r>
              <a:rPr lang="de-DE" dirty="0"/>
              <a:t> </a:t>
            </a:r>
            <a:r>
              <a:rPr lang="de-DE" dirty="0" err="1"/>
              <a:t>of</a:t>
            </a:r>
            <a:r>
              <a:rPr lang="de-DE" dirty="0"/>
              <a:t> </a:t>
            </a:r>
            <a:r>
              <a:rPr lang="de-DE" dirty="0" err="1"/>
              <a:t>my</a:t>
            </a:r>
            <a:r>
              <a:rPr lang="de-DE" dirty="0"/>
              <a:t> </a:t>
            </a:r>
            <a:r>
              <a:rPr lang="de-DE" dirty="0" err="1"/>
              <a:t>mission</a:t>
            </a:r>
            <a:r>
              <a:rPr lang="de-DE" dirty="0"/>
              <a:t> </a:t>
            </a:r>
          </a:p>
          <a:p>
            <a:pPr marL="171450" indent="-171450">
              <a:buFontTx/>
              <a:buChar char="-"/>
            </a:pPr>
            <a:endParaRPr lang="de-DE" dirty="0"/>
          </a:p>
          <a:p>
            <a:pPr marL="171450" indent="-171450">
              <a:buFontTx/>
              <a:buChar char="-"/>
            </a:pPr>
            <a:r>
              <a:rPr lang="de-DE" dirty="0"/>
              <a:t>Mission: </a:t>
            </a:r>
            <a:r>
              <a:rPr lang="de-DE" dirty="0" err="1"/>
              <a:t>naturalness</a:t>
            </a:r>
            <a:r>
              <a:rPr lang="de-DE" dirty="0"/>
              <a:t> </a:t>
            </a:r>
            <a:r>
              <a:rPr lang="de-DE" dirty="0" err="1"/>
              <a:t>is</a:t>
            </a:r>
            <a:r>
              <a:rPr lang="de-DE" dirty="0"/>
              <a:t> </a:t>
            </a:r>
            <a:r>
              <a:rPr lang="de-DE" dirty="0" err="1"/>
              <a:t>something</a:t>
            </a:r>
            <a:r>
              <a:rPr lang="de-DE" dirty="0"/>
              <a:t> </a:t>
            </a:r>
            <a:r>
              <a:rPr lang="de-DE" dirty="0" err="1"/>
              <a:t>we</a:t>
            </a:r>
            <a:r>
              <a:rPr lang="de-DE" dirty="0"/>
              <a:t> </a:t>
            </a:r>
            <a:r>
              <a:rPr lang="de-DE" dirty="0" err="1"/>
              <a:t>talk</a:t>
            </a:r>
            <a:r>
              <a:rPr lang="de-DE" dirty="0"/>
              <a:t> </a:t>
            </a:r>
            <a:r>
              <a:rPr lang="de-DE" dirty="0" err="1"/>
              <a:t>about</a:t>
            </a:r>
            <a:r>
              <a:rPr lang="de-DE" dirty="0"/>
              <a:t> -&gt; </a:t>
            </a:r>
            <a:r>
              <a:rPr lang="de-DE" dirty="0" err="1"/>
              <a:t>we</a:t>
            </a:r>
            <a:r>
              <a:rPr lang="de-DE" dirty="0"/>
              <a:t> </a:t>
            </a:r>
            <a:r>
              <a:rPr lang="de-DE" dirty="0" err="1"/>
              <a:t>should</a:t>
            </a:r>
            <a:r>
              <a:rPr lang="de-DE" dirty="0"/>
              <a:t> </a:t>
            </a:r>
            <a:r>
              <a:rPr lang="de-DE" dirty="0" err="1"/>
              <a:t>strive</a:t>
            </a:r>
            <a:r>
              <a:rPr lang="de-DE" dirty="0"/>
              <a:t> </a:t>
            </a:r>
            <a:r>
              <a:rPr lang="de-DE" dirty="0" err="1"/>
              <a:t>for</a:t>
            </a:r>
            <a:r>
              <a:rPr lang="de-DE" dirty="0"/>
              <a:t> a </a:t>
            </a:r>
            <a:r>
              <a:rPr lang="de-DE" dirty="0" err="1"/>
              <a:t>systematic</a:t>
            </a:r>
            <a:r>
              <a:rPr lang="de-DE" dirty="0"/>
              <a:t> </a:t>
            </a:r>
            <a:r>
              <a:rPr lang="de-DE" dirty="0" err="1"/>
              <a:t>understanding</a:t>
            </a:r>
            <a:r>
              <a:rPr lang="de-DE" dirty="0"/>
              <a:t> (</a:t>
            </a:r>
            <a:r>
              <a:rPr lang="de-DE" dirty="0" err="1"/>
              <a:t>pooling</a:t>
            </a:r>
            <a:r>
              <a:rPr lang="de-DE" dirty="0"/>
              <a:t> </a:t>
            </a:r>
            <a:r>
              <a:rPr lang="de-DE" dirty="0" err="1"/>
              <a:t>insight</a:t>
            </a:r>
            <a:r>
              <a:rPr lang="de-DE" dirty="0"/>
              <a:t> </a:t>
            </a:r>
            <a:r>
              <a:rPr lang="de-DE" dirty="0" err="1"/>
              <a:t>from</a:t>
            </a:r>
            <a:r>
              <a:rPr lang="de-DE" dirty="0"/>
              <a:t> all </a:t>
            </a:r>
            <a:r>
              <a:rPr lang="de-DE" dirty="0" err="1"/>
              <a:t>available</a:t>
            </a:r>
            <a:r>
              <a:rPr lang="de-DE" dirty="0"/>
              <a:t> </a:t>
            </a:r>
            <a:r>
              <a:rPr lang="de-DE" dirty="0" err="1"/>
              <a:t>angles</a:t>
            </a:r>
            <a:r>
              <a:rPr lang="de-DE" dirty="0"/>
              <a:t>)</a:t>
            </a:r>
          </a:p>
          <a:p>
            <a:pPr marL="171450" indent="-171450">
              <a:buFontTx/>
              <a:buChar char="-"/>
            </a:pPr>
            <a:endParaRPr lang="de-DE" dirty="0"/>
          </a:p>
          <a:p>
            <a:pPr marL="171450" indent="-171450">
              <a:buFontTx/>
              <a:buChar char="-"/>
            </a:pPr>
            <a:r>
              <a:rPr lang="de-DE" dirty="0"/>
              <a:t>Human </a:t>
            </a:r>
            <a:r>
              <a:rPr lang="de-DE" dirty="0" err="1"/>
              <a:t>voice</a:t>
            </a:r>
            <a:r>
              <a:rPr lang="de-DE" dirty="0"/>
              <a:t> </a:t>
            </a:r>
            <a:r>
              <a:rPr lang="de-DE" dirty="0" err="1"/>
              <a:t>perception</a:t>
            </a:r>
            <a:r>
              <a:rPr lang="de-DE" dirty="0"/>
              <a:t> </a:t>
            </a:r>
            <a:r>
              <a:rPr lang="de-DE" dirty="0" err="1"/>
              <a:t>can</a:t>
            </a:r>
            <a:r>
              <a:rPr lang="de-DE" dirty="0"/>
              <a:t> </a:t>
            </a:r>
            <a:r>
              <a:rPr lang="de-DE" dirty="0" err="1"/>
              <a:t>help</a:t>
            </a:r>
            <a:r>
              <a:rPr lang="de-DE" dirty="0"/>
              <a:t> </a:t>
            </a:r>
            <a:r>
              <a:rPr lang="de-DE" dirty="0" err="1"/>
              <a:t>to</a:t>
            </a:r>
            <a:r>
              <a:rPr lang="de-DE" dirty="0"/>
              <a:t> </a:t>
            </a:r>
            <a:r>
              <a:rPr lang="de-DE" dirty="0" err="1"/>
              <a:t>understand</a:t>
            </a:r>
            <a:r>
              <a:rPr lang="de-DE" dirty="0"/>
              <a:t> </a:t>
            </a:r>
            <a:r>
              <a:rPr lang="de-DE" dirty="0" err="1"/>
              <a:t>artificial</a:t>
            </a:r>
            <a:r>
              <a:rPr lang="de-DE" dirty="0"/>
              <a:t> </a:t>
            </a:r>
            <a:r>
              <a:rPr lang="de-DE" dirty="0" err="1"/>
              <a:t>voice</a:t>
            </a:r>
            <a:r>
              <a:rPr lang="de-DE" dirty="0"/>
              <a:t> </a:t>
            </a:r>
            <a:r>
              <a:rPr lang="de-DE" dirty="0" err="1"/>
              <a:t>perception</a:t>
            </a:r>
            <a:r>
              <a:rPr lang="de-DE" dirty="0"/>
              <a:t> and vice </a:t>
            </a:r>
            <a:r>
              <a:rPr lang="de-DE" dirty="0" err="1"/>
              <a:t>versa</a:t>
            </a:r>
            <a:endParaRPr lang="de-DE" dirty="0"/>
          </a:p>
          <a:p>
            <a:pPr marL="171450" indent="-171450">
              <a:buFontTx/>
              <a:buChar char="-"/>
            </a:pPr>
            <a:endParaRPr lang="de-DE" dirty="0"/>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252829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87878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3743548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190906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Tx/>
              <a:buAutoNum type="arabicParenBoth"/>
            </a:pPr>
            <a:r>
              <a:rPr lang="de-DE" dirty="0" err="1"/>
              <a:t>Mostly</a:t>
            </a:r>
            <a:r>
              <a:rPr lang="de-DE" dirty="0"/>
              <a:t> </a:t>
            </a:r>
            <a:r>
              <a:rPr lang="de-DE" dirty="0" err="1"/>
              <a:t>across</a:t>
            </a:r>
            <a:r>
              <a:rPr lang="de-DE" dirty="0"/>
              <a:t> human </a:t>
            </a:r>
            <a:r>
              <a:rPr lang="de-DE" dirty="0" err="1"/>
              <a:t>category</a:t>
            </a:r>
            <a:r>
              <a:rPr lang="de-DE" dirty="0"/>
              <a:t>, </a:t>
            </a:r>
            <a:r>
              <a:rPr lang="de-DE" dirty="0" err="1"/>
              <a:t>presuppose</a:t>
            </a:r>
            <a:r>
              <a:rPr lang="de-DE" dirty="0"/>
              <a:t> </a:t>
            </a:r>
            <a:r>
              <a:rPr lang="de-DE" dirty="0" err="1"/>
              <a:t>something</a:t>
            </a:r>
            <a:r>
              <a:rPr lang="de-DE" dirty="0"/>
              <a:t> </a:t>
            </a:r>
            <a:r>
              <a:rPr lang="de-DE" dirty="0" err="1"/>
              <a:t>beyond</a:t>
            </a:r>
            <a:r>
              <a:rPr lang="de-DE" dirty="0"/>
              <a:t> human </a:t>
            </a:r>
            <a:r>
              <a:rPr lang="de-DE" dirty="0" err="1"/>
              <a:t>voices</a:t>
            </a:r>
            <a:r>
              <a:rPr lang="de-DE" dirty="0"/>
              <a:t> (</a:t>
            </a:r>
            <a:r>
              <a:rPr lang="de-DE" dirty="0" err="1"/>
              <a:t>Category</a:t>
            </a:r>
            <a:r>
              <a:rPr lang="de-DE" dirty="0"/>
              <a:t> </a:t>
            </a:r>
            <a:r>
              <a:rPr lang="de-DE" dirty="0" err="1"/>
              <a:t>of</a:t>
            </a:r>
            <a:r>
              <a:rPr lang="de-DE" dirty="0"/>
              <a:t> human vs. Non-human, </a:t>
            </a:r>
            <a:r>
              <a:rPr lang="de-DE" dirty="0" err="1"/>
              <a:t>even</a:t>
            </a:r>
            <a:r>
              <a:rPr lang="de-DE" dirty="0"/>
              <a:t> </a:t>
            </a:r>
            <a:r>
              <a:rPr lang="de-DE" dirty="0" err="1"/>
              <a:t>though</a:t>
            </a:r>
            <a:r>
              <a:rPr lang="de-DE" dirty="0"/>
              <a:t> </a:t>
            </a:r>
            <a:r>
              <a:rPr lang="de-DE" dirty="0" err="1"/>
              <a:t>transition</a:t>
            </a:r>
            <a:r>
              <a:rPr lang="de-DE" dirty="0"/>
              <a:t> </a:t>
            </a:r>
            <a:r>
              <a:rPr lang="de-DE" dirty="0" err="1"/>
              <a:t>may</a:t>
            </a:r>
            <a:r>
              <a:rPr lang="de-DE" dirty="0"/>
              <a:t> </a:t>
            </a:r>
            <a:r>
              <a:rPr lang="de-DE" dirty="0" err="1"/>
              <a:t>be</a:t>
            </a:r>
            <a:r>
              <a:rPr lang="de-DE" dirty="0"/>
              <a:t> </a:t>
            </a:r>
            <a:r>
              <a:rPr lang="de-DE" dirty="0" err="1"/>
              <a:t>continous</a:t>
            </a:r>
            <a:r>
              <a:rPr lang="de-DE" dirty="0"/>
              <a:t>)</a:t>
            </a:r>
          </a:p>
          <a:p>
            <a:pPr marL="228600" indent="-228600">
              <a:buFontTx/>
              <a:buAutoNum type="arabicParenBoth"/>
            </a:pPr>
            <a:r>
              <a:rPr lang="de-DE" dirty="0" err="1"/>
              <a:t>Mostly</a:t>
            </a:r>
            <a:r>
              <a:rPr lang="de-DE" dirty="0"/>
              <a:t> </a:t>
            </a:r>
            <a:r>
              <a:rPr lang="de-DE" dirty="0" err="1"/>
              <a:t>within</a:t>
            </a:r>
            <a:r>
              <a:rPr lang="de-DE" dirty="0"/>
              <a:t> human </a:t>
            </a:r>
            <a:r>
              <a:rPr lang="de-DE" dirty="0" err="1"/>
              <a:t>category</a:t>
            </a:r>
            <a:r>
              <a:rPr lang="de-DE" dirty="0"/>
              <a:t>, </a:t>
            </a:r>
            <a:r>
              <a:rPr lang="de-DE" dirty="0" err="1"/>
              <a:t>for</a:t>
            </a:r>
            <a:r>
              <a:rPr lang="de-DE" dirty="0"/>
              <a:t> </a:t>
            </a:r>
            <a:r>
              <a:rPr lang="de-DE" dirty="0" err="1"/>
              <a:t>both</a:t>
            </a:r>
            <a:r>
              <a:rPr lang="de-DE" dirty="0"/>
              <a:t> human and non-human </a:t>
            </a:r>
            <a:r>
              <a:rPr lang="de-DE" dirty="0" err="1"/>
              <a:t>voices</a:t>
            </a:r>
            <a:r>
              <a:rPr lang="de-DE" dirty="0"/>
              <a:t> (</a:t>
            </a:r>
            <a:r>
              <a:rPr lang="de-DE" dirty="0" err="1"/>
              <a:t>does</a:t>
            </a:r>
            <a:r>
              <a:rPr lang="de-DE" dirty="0"/>
              <a:t> not </a:t>
            </a:r>
            <a:r>
              <a:rPr lang="de-DE" dirty="0" err="1"/>
              <a:t>need</a:t>
            </a:r>
            <a:r>
              <a:rPr lang="de-DE" dirty="0"/>
              <a:t> explicit </a:t>
            </a:r>
            <a:r>
              <a:rPr lang="de-DE" dirty="0" err="1"/>
              <a:t>definition</a:t>
            </a:r>
            <a:r>
              <a:rPr lang="de-DE" dirty="0"/>
              <a:t> </a:t>
            </a:r>
            <a:r>
              <a:rPr lang="de-DE" dirty="0" err="1"/>
              <a:t>of</a:t>
            </a:r>
            <a:r>
              <a:rPr lang="de-DE" dirty="0"/>
              <a:t> </a:t>
            </a:r>
            <a:r>
              <a:rPr lang="de-DE" dirty="0" err="1"/>
              <a:t>any</a:t>
            </a:r>
            <a:r>
              <a:rPr lang="de-DE" dirty="0"/>
              <a:t> </a:t>
            </a:r>
            <a:r>
              <a:rPr lang="de-DE" dirty="0" err="1"/>
              <a:t>categories</a:t>
            </a:r>
            <a:r>
              <a:rPr lang="de-DE" dirty="0"/>
              <a:t>, but </a:t>
            </a:r>
            <a:r>
              <a:rPr lang="de-DE" dirty="0" err="1"/>
              <a:t>can</a:t>
            </a:r>
            <a:r>
              <a:rPr lang="de-DE" dirty="0"/>
              <a:t>)</a:t>
            </a:r>
          </a:p>
          <a:p>
            <a:pPr marL="228600" indent="-228600">
              <a:buFontTx/>
              <a:buAutoNum type="arabicParenBoth"/>
            </a:pPr>
            <a:endParaRPr lang="de-DE" dirty="0"/>
          </a:p>
          <a:p>
            <a:pPr marL="228600" indent="-228600">
              <a:buFontTx/>
              <a:buAutoNum type="arabicParenBoth"/>
            </a:pPr>
            <a:endParaRPr lang="de-DE" dirty="0"/>
          </a:p>
          <a:p>
            <a:pPr marL="0" indent="0">
              <a:buFontTx/>
              <a:buNone/>
            </a:pPr>
            <a:r>
              <a:rPr lang="de-DE" dirty="0"/>
              <a:t>-&gt; </a:t>
            </a:r>
            <a:r>
              <a:rPr lang="de-DE" dirty="0" err="1"/>
              <a:t>its</a:t>
            </a:r>
            <a:r>
              <a:rPr lang="de-DE" dirty="0"/>
              <a:t> not </a:t>
            </a:r>
            <a:r>
              <a:rPr lang="de-DE" dirty="0" err="1"/>
              <a:t>about</a:t>
            </a:r>
            <a:r>
              <a:rPr lang="de-DE" dirty="0"/>
              <a:t> </a:t>
            </a:r>
            <a:r>
              <a:rPr lang="de-DE" dirty="0" err="1"/>
              <a:t>the</a:t>
            </a:r>
            <a:r>
              <a:rPr lang="de-DE" dirty="0"/>
              <a:t> </a:t>
            </a:r>
            <a:r>
              <a:rPr lang="de-DE" dirty="0" err="1"/>
              <a:t>empirical</a:t>
            </a:r>
            <a:r>
              <a:rPr lang="de-DE" dirty="0"/>
              <a:t> </a:t>
            </a:r>
            <a:r>
              <a:rPr lang="de-DE" dirty="0" err="1"/>
              <a:t>realization</a:t>
            </a:r>
            <a:r>
              <a:rPr lang="de-DE" dirty="0"/>
              <a:t>, </a:t>
            </a:r>
            <a:r>
              <a:rPr lang="de-DE" dirty="0" err="1"/>
              <a:t>it‘s</a:t>
            </a:r>
            <a:r>
              <a:rPr lang="de-DE" dirty="0"/>
              <a:t> </a:t>
            </a:r>
            <a:r>
              <a:rPr lang="de-DE" dirty="0" err="1"/>
              <a:t>about</a:t>
            </a:r>
            <a:r>
              <a:rPr lang="de-DE" dirty="0"/>
              <a:t> </a:t>
            </a:r>
            <a:r>
              <a:rPr lang="de-DE" dirty="0" err="1"/>
              <a:t>the</a:t>
            </a:r>
            <a:r>
              <a:rPr lang="de-DE" dirty="0"/>
              <a:t> </a:t>
            </a:r>
            <a:r>
              <a:rPr lang="de-DE" dirty="0" err="1"/>
              <a:t>underlying</a:t>
            </a:r>
            <a:r>
              <a:rPr lang="de-DE" dirty="0"/>
              <a:t> </a:t>
            </a:r>
            <a:r>
              <a:rPr lang="de-DE" dirty="0" err="1"/>
              <a:t>conceptual</a:t>
            </a:r>
            <a:r>
              <a:rPr lang="de-DE" dirty="0"/>
              <a:t> </a:t>
            </a:r>
            <a:r>
              <a:rPr lang="de-DE" dirty="0" err="1"/>
              <a:t>framework</a:t>
            </a:r>
            <a:r>
              <a:rPr lang="de-DE" dirty="0"/>
              <a:t>, 1 </a:t>
            </a:r>
            <a:r>
              <a:rPr lang="de-DE" dirty="0" err="1"/>
              <a:t>assumes</a:t>
            </a:r>
            <a:r>
              <a:rPr lang="de-DE" dirty="0"/>
              <a:t> </a:t>
            </a:r>
            <a:r>
              <a:rPr lang="de-DE" dirty="0" err="1"/>
              <a:t>any</a:t>
            </a:r>
            <a:r>
              <a:rPr lang="de-DE" dirty="0"/>
              <a:t> </a:t>
            </a:r>
            <a:r>
              <a:rPr lang="de-DE" dirty="0" err="1"/>
              <a:t>kind</a:t>
            </a:r>
            <a:r>
              <a:rPr lang="de-DE" dirty="0"/>
              <a:t> </a:t>
            </a:r>
            <a:r>
              <a:rPr lang="de-DE" dirty="0" err="1"/>
              <a:t>of</a:t>
            </a:r>
            <a:r>
              <a:rPr lang="de-DE" dirty="0"/>
              <a:t> </a:t>
            </a:r>
            <a:r>
              <a:rPr lang="de-DE" dirty="0" err="1"/>
              <a:t>category</a:t>
            </a:r>
            <a:r>
              <a:rPr lang="de-DE" dirty="0"/>
              <a:t> </a:t>
            </a:r>
            <a:r>
              <a:rPr lang="de-DE" dirty="0" err="1"/>
              <a:t>boundary</a:t>
            </a:r>
            <a:r>
              <a:rPr lang="de-DE" dirty="0"/>
              <a:t>, 2 </a:t>
            </a:r>
            <a:r>
              <a:rPr lang="de-DE" dirty="0" err="1"/>
              <a:t>does</a:t>
            </a:r>
            <a:r>
              <a:rPr lang="de-DE" dirty="0"/>
              <a:t> not</a:t>
            </a:r>
          </a:p>
          <a:p>
            <a:pPr marL="0" indent="0">
              <a:buFontTx/>
              <a:buNone/>
            </a:pPr>
            <a:r>
              <a:rPr lang="de-DE" dirty="0"/>
              <a:t>-&gt; </a:t>
            </a:r>
            <a:r>
              <a:rPr lang="de-DE" dirty="0" err="1"/>
              <a:t>compared</a:t>
            </a:r>
            <a:r>
              <a:rPr lang="de-DE" dirty="0"/>
              <a:t> </a:t>
            </a:r>
            <a:r>
              <a:rPr lang="de-DE" dirty="0" err="1"/>
              <a:t>to</a:t>
            </a:r>
            <a:r>
              <a:rPr lang="de-DE" dirty="0"/>
              <a:t> </a:t>
            </a:r>
            <a:r>
              <a:rPr lang="de-DE" dirty="0" err="1"/>
              <a:t>distinct</a:t>
            </a:r>
            <a:r>
              <a:rPr lang="de-DE" dirty="0"/>
              <a:t> </a:t>
            </a:r>
            <a:r>
              <a:rPr lang="de-DE" dirty="0" err="1"/>
              <a:t>emotions</a:t>
            </a:r>
            <a:r>
              <a:rPr lang="de-DE" dirty="0"/>
              <a:t> vs. </a:t>
            </a:r>
            <a:r>
              <a:rPr lang="de-DE" dirty="0" err="1"/>
              <a:t>Dimensions</a:t>
            </a:r>
            <a:endParaRPr lang="de-DE" dirty="0"/>
          </a:p>
          <a:p>
            <a:pPr marL="0" indent="0">
              <a:buFontTx/>
              <a:buNone/>
            </a:pPr>
            <a:endParaRPr lang="de-DE" dirty="0"/>
          </a:p>
          <a:p>
            <a:pPr marL="171450" indent="-171450">
              <a:buFontTx/>
              <a:buChar char="-"/>
            </a:pPr>
            <a:r>
              <a:rPr lang="de-DE" dirty="0" err="1"/>
              <a:t>Assumptions</a:t>
            </a:r>
            <a:r>
              <a:rPr lang="de-DE" dirty="0"/>
              <a:t> </a:t>
            </a:r>
            <a:r>
              <a:rPr lang="de-DE" dirty="0" err="1"/>
              <a:t>can</a:t>
            </a:r>
            <a:r>
              <a:rPr lang="de-DE" dirty="0"/>
              <a:t> </a:t>
            </a:r>
            <a:r>
              <a:rPr lang="de-DE" dirty="0" err="1"/>
              <a:t>be</a:t>
            </a:r>
            <a:r>
              <a:rPr lang="de-DE" dirty="0"/>
              <a:t> </a:t>
            </a:r>
            <a:r>
              <a:rPr lang="de-DE" dirty="0" err="1"/>
              <a:t>empirically</a:t>
            </a:r>
            <a:r>
              <a:rPr lang="de-DE" dirty="0"/>
              <a:t> </a:t>
            </a:r>
            <a:r>
              <a:rPr lang="de-DE" dirty="0" err="1"/>
              <a:t>tested</a:t>
            </a:r>
            <a:endParaRPr lang="de-DE" dirty="0"/>
          </a:p>
          <a:p>
            <a:pPr marL="171450" indent="-171450">
              <a:buFontTx/>
              <a:buChar char="-"/>
            </a:pPr>
            <a:r>
              <a:rPr lang="de-DE" dirty="0"/>
              <a:t>1 </a:t>
            </a:r>
            <a:r>
              <a:rPr lang="de-DE" dirty="0" err="1"/>
              <a:t>can</a:t>
            </a:r>
            <a:r>
              <a:rPr lang="de-DE" dirty="0"/>
              <a:t> </a:t>
            </a:r>
            <a:r>
              <a:rPr lang="de-DE" dirty="0" err="1"/>
              <a:t>be</a:t>
            </a:r>
            <a:r>
              <a:rPr lang="de-DE" dirty="0"/>
              <a:t> </a:t>
            </a:r>
            <a:r>
              <a:rPr lang="de-DE" dirty="0" err="1"/>
              <a:t>seen</a:t>
            </a:r>
            <a:r>
              <a:rPr lang="de-DE" dirty="0"/>
              <a:t> </a:t>
            </a:r>
            <a:r>
              <a:rPr lang="de-DE" dirty="0" err="1"/>
              <a:t>as</a:t>
            </a:r>
            <a:r>
              <a:rPr lang="de-DE" dirty="0"/>
              <a:t> a </a:t>
            </a:r>
            <a:r>
              <a:rPr lang="de-DE" dirty="0" err="1"/>
              <a:t>special</a:t>
            </a:r>
            <a:r>
              <a:rPr lang="de-DE" dirty="0"/>
              <a:t> </a:t>
            </a:r>
            <a:r>
              <a:rPr lang="de-DE" dirty="0" err="1"/>
              <a:t>case</a:t>
            </a:r>
            <a:r>
              <a:rPr lang="de-DE" dirty="0"/>
              <a:t> </a:t>
            </a:r>
            <a:r>
              <a:rPr lang="de-DE" dirty="0" err="1"/>
              <a:t>of</a:t>
            </a:r>
            <a:r>
              <a:rPr lang="de-DE" dirty="0"/>
              <a:t> 2</a:t>
            </a:r>
          </a:p>
          <a:p>
            <a:pPr marL="171450" indent="-171450">
              <a:buFontTx/>
              <a:buChar char="-"/>
            </a:pPr>
            <a:r>
              <a:rPr lang="de-DE" dirty="0" err="1"/>
              <a:t>Another</a:t>
            </a:r>
            <a:r>
              <a:rPr lang="de-DE" dirty="0"/>
              <a:t> </a:t>
            </a:r>
            <a:r>
              <a:rPr lang="de-DE" dirty="0" err="1"/>
              <a:t>advantage</a:t>
            </a:r>
            <a:r>
              <a:rPr lang="de-DE" dirty="0"/>
              <a:t>: </a:t>
            </a:r>
            <a:r>
              <a:rPr lang="de-DE" dirty="0" err="1"/>
              <a:t>they</a:t>
            </a:r>
            <a:r>
              <a:rPr lang="de-DE" dirty="0"/>
              <a:t> </a:t>
            </a:r>
            <a:r>
              <a:rPr lang="de-DE" dirty="0" err="1"/>
              <a:t>are</a:t>
            </a:r>
            <a:r>
              <a:rPr lang="de-DE" dirty="0"/>
              <a:t> intuitive and easy </a:t>
            </a:r>
            <a:r>
              <a:rPr lang="de-DE" dirty="0" err="1"/>
              <a:t>to</a:t>
            </a:r>
            <a:r>
              <a:rPr lang="de-DE" dirty="0"/>
              <a:t> </a:t>
            </a:r>
            <a:r>
              <a:rPr lang="de-DE" dirty="0" err="1"/>
              <a:t>understand</a:t>
            </a:r>
            <a:endParaRPr lang="de-DE" dirty="0"/>
          </a:p>
          <a:p>
            <a:pPr marL="0" indent="0">
              <a:buFontTx/>
              <a:buNone/>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Beyond</a:t>
            </a:r>
            <a:r>
              <a:rPr lang="de-DE" dirty="0"/>
              <a:t>: </a:t>
            </a:r>
            <a:r>
              <a:rPr lang="de-DE" dirty="0" err="1"/>
              <a:t>manipulated</a:t>
            </a:r>
            <a:r>
              <a:rPr lang="de-DE" dirty="0"/>
              <a:t>, </a:t>
            </a:r>
            <a:r>
              <a:rPr lang="de-DE" dirty="0" err="1"/>
              <a:t>synthezised</a:t>
            </a:r>
            <a:r>
              <a:rPr lang="de-DE" dirty="0"/>
              <a:t>, </a:t>
            </a:r>
            <a:r>
              <a:rPr lang="de-DE" dirty="0" err="1"/>
              <a:t>artificial</a:t>
            </a:r>
            <a:endParaRPr lang="de-DE" dirty="0"/>
          </a:p>
          <a:p>
            <a:pPr marL="0" indent="0">
              <a:buFontTx/>
              <a:buNone/>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248999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-&gt; </a:t>
            </a:r>
            <a:r>
              <a:rPr lang="de-DE" dirty="0" err="1"/>
              <a:t>definition</a:t>
            </a:r>
            <a:r>
              <a:rPr lang="de-DE" dirty="0"/>
              <a:t> </a:t>
            </a:r>
            <a:r>
              <a:rPr lang="de-DE" dirty="0" err="1"/>
              <a:t>is</a:t>
            </a:r>
            <a:r>
              <a:rPr lang="de-DE" dirty="0"/>
              <a:t> </a:t>
            </a:r>
            <a:r>
              <a:rPr lang="de-DE" dirty="0" err="1"/>
              <a:t>implict</a:t>
            </a:r>
            <a:r>
              <a:rPr lang="de-DE" dirty="0"/>
              <a:t> </a:t>
            </a:r>
            <a:r>
              <a:rPr lang="de-DE" dirty="0" err="1"/>
              <a:t>by</a:t>
            </a:r>
            <a:r>
              <a:rPr lang="de-DE" dirty="0"/>
              <a:t> </a:t>
            </a:r>
            <a:r>
              <a:rPr lang="de-DE" dirty="0" err="1"/>
              <a:t>the</a:t>
            </a:r>
            <a:r>
              <a:rPr lang="de-DE" dirty="0"/>
              <a:t> </a:t>
            </a:r>
            <a:r>
              <a:rPr lang="de-DE" dirty="0" err="1"/>
              <a:t>stimulus</a:t>
            </a:r>
            <a:r>
              <a:rPr lang="de-DE" dirty="0"/>
              <a:t> material </a:t>
            </a:r>
            <a:r>
              <a:rPr lang="de-DE" dirty="0" err="1"/>
              <a:t>used</a:t>
            </a:r>
            <a:endParaRPr lang="de-DE" dirty="0"/>
          </a:p>
          <a:p>
            <a:pPr marL="0" indent="0">
              <a:buFontTx/>
              <a:buNone/>
            </a:pPr>
            <a:endParaRPr lang="de-DE" dirty="0"/>
          </a:p>
          <a:p>
            <a:pPr marL="0" indent="0">
              <a:buFontTx/>
              <a:buNone/>
            </a:pPr>
            <a:endParaRPr lang="de-DE" dirty="0"/>
          </a:p>
          <a:p>
            <a:pPr marL="171450" indent="-171450">
              <a:buFontTx/>
              <a:buChar char="-"/>
            </a:pPr>
            <a:r>
              <a:rPr lang="de-DE" dirty="0" err="1"/>
              <a:t>Mixture</a:t>
            </a:r>
            <a:r>
              <a:rPr lang="de-DE" dirty="0"/>
              <a:t>: </a:t>
            </a:r>
            <a:r>
              <a:rPr lang="de-DE" dirty="0" err="1"/>
              <a:t>synthesized</a:t>
            </a:r>
            <a:r>
              <a:rPr lang="de-DE" dirty="0"/>
              <a:t> </a:t>
            </a:r>
            <a:r>
              <a:rPr lang="de-DE" dirty="0" err="1"/>
              <a:t>voice</a:t>
            </a:r>
            <a:r>
              <a:rPr lang="de-DE" dirty="0"/>
              <a:t> </a:t>
            </a:r>
            <a:r>
              <a:rPr lang="de-DE" dirty="0" err="1"/>
              <a:t>studies</a:t>
            </a:r>
            <a:r>
              <a:rPr lang="de-DE" dirty="0"/>
              <a:t> (e.g. </a:t>
            </a:r>
            <a:r>
              <a:rPr lang="de-DE" dirty="0" err="1"/>
              <a:t>vocoder</a:t>
            </a:r>
            <a:r>
              <a:rPr lang="de-DE" dirty="0"/>
              <a:t> and </a:t>
            </a:r>
            <a:r>
              <a:rPr lang="de-DE" dirty="0" err="1"/>
              <a:t>then</a:t>
            </a:r>
            <a:r>
              <a:rPr lang="de-DE" dirty="0"/>
              <a:t> </a:t>
            </a:r>
            <a:r>
              <a:rPr lang="de-DE" dirty="0" err="1"/>
              <a:t>they</a:t>
            </a:r>
            <a:r>
              <a:rPr lang="de-DE" dirty="0"/>
              <a:t> </a:t>
            </a:r>
            <a:r>
              <a:rPr lang="de-DE" dirty="0" err="1"/>
              <a:t>tweek</a:t>
            </a:r>
            <a:r>
              <a:rPr lang="de-DE" dirty="0"/>
              <a:t> </a:t>
            </a:r>
            <a:r>
              <a:rPr lang="de-DE" dirty="0" err="1"/>
              <a:t>parameters</a:t>
            </a:r>
            <a:r>
              <a:rPr lang="de-DE" dirty="0"/>
              <a:t> </a:t>
            </a:r>
            <a:r>
              <a:rPr lang="de-DE" dirty="0" err="1"/>
              <a:t>to</a:t>
            </a:r>
            <a:r>
              <a:rPr lang="de-DE" dirty="0"/>
              <a:t> </a:t>
            </a:r>
            <a:r>
              <a:rPr lang="de-DE" dirty="0" err="1"/>
              <a:t>understand</a:t>
            </a:r>
            <a:r>
              <a:rPr lang="de-DE" dirty="0"/>
              <a:t> </a:t>
            </a:r>
            <a:r>
              <a:rPr lang="de-DE" dirty="0" err="1"/>
              <a:t>their</a:t>
            </a:r>
            <a:r>
              <a:rPr lang="de-DE" dirty="0"/>
              <a:t> </a:t>
            </a:r>
            <a:r>
              <a:rPr lang="de-DE" dirty="0" err="1"/>
              <a:t>impact</a:t>
            </a:r>
            <a:r>
              <a:rPr lang="de-DE" dirty="0"/>
              <a:t> on </a:t>
            </a:r>
            <a:r>
              <a:rPr lang="de-DE" dirty="0" err="1"/>
              <a:t>voice</a:t>
            </a:r>
            <a:r>
              <a:rPr lang="de-DE" dirty="0"/>
              <a:t> </a:t>
            </a:r>
            <a:r>
              <a:rPr lang="de-DE" dirty="0" err="1"/>
              <a:t>perception</a:t>
            </a:r>
            <a:r>
              <a:rPr lang="de-DE" dirty="0"/>
              <a:t>)</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2758987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294203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61 </a:t>
            </a:r>
            <a:r>
              <a:rPr lang="de-DE" dirty="0" err="1"/>
              <a:t>studies</a:t>
            </a:r>
            <a:r>
              <a:rPr lang="de-DE" dirty="0"/>
              <a:t> (</a:t>
            </a:r>
            <a:r>
              <a:rPr lang="de-DE" dirty="0" err="1"/>
              <a:t>of</a:t>
            </a:r>
            <a:r>
              <a:rPr lang="de-DE" dirty="0"/>
              <a:t> 84)</a:t>
            </a:r>
          </a:p>
        </p:txBody>
      </p:sp>
      <p:sp>
        <p:nvSpPr>
          <p:cNvPr id="4" name="Foliennummernplatzhalter 3"/>
          <p:cNvSpPr>
            <a:spLocks noGrp="1"/>
          </p:cNvSpPr>
          <p:nvPr>
            <p:ph type="sldNum" sz="quarter" idx="5"/>
          </p:nvPr>
        </p:nvSpPr>
        <p:spPr/>
        <p:txBody>
          <a:bodyPr/>
          <a:lstStyle/>
          <a:p>
            <a:fld id="{5BDADD7A-5464-40FD-B5CC-4CA36D7CC1F5}" type="slidenum">
              <a:rPr lang="de-DE" smtClean="0"/>
              <a:t>18</a:t>
            </a:fld>
            <a:endParaRPr lang="de-DE"/>
          </a:p>
        </p:txBody>
      </p:sp>
    </p:spTree>
    <p:extLst>
      <p:ext uri="{BB962C8B-B14F-4D97-AF65-F5344CB8AC3E}">
        <p14:creationId xmlns:p14="http://schemas.microsoft.com/office/powerpoint/2010/main" val="3630118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5EB3-E294-FFEC-BE71-24E4DB4DF9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346B5F-071C-825F-B6FC-187BF6906CD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6A1BD15-BC48-A1EE-BE5E-65EB58ED2A75}"/>
              </a:ext>
            </a:extLst>
          </p:cNvPr>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BE9E9BEA-8EFC-1170-B87A-673061B009B6}"/>
              </a:ext>
            </a:extLst>
          </p:cNvPr>
          <p:cNvSpPr>
            <a:spLocks noGrp="1"/>
          </p:cNvSpPr>
          <p:nvPr>
            <p:ph type="sldNum" sz="quarter" idx="5"/>
          </p:nvPr>
        </p:nvSpPr>
        <p:spPr/>
        <p:txBody>
          <a:bodyPr/>
          <a:lstStyle/>
          <a:p>
            <a:fld id="{5BDADD7A-5464-40FD-B5CC-4CA36D7CC1F5}" type="slidenum">
              <a:rPr lang="de-DE" smtClean="0"/>
              <a:t>19</a:t>
            </a:fld>
            <a:endParaRPr lang="de-DE"/>
          </a:p>
        </p:txBody>
      </p:sp>
    </p:spTree>
    <p:extLst>
      <p:ext uri="{BB962C8B-B14F-4D97-AF65-F5344CB8AC3E}">
        <p14:creationId xmlns:p14="http://schemas.microsoft.com/office/powerpoint/2010/main" val="2701741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96B2-A272-20B7-B9C8-4BDBB07DBA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C8437-42BC-3979-650B-4DBCAE52E84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3ADF39E-249A-9519-288B-B75ACB82AD8F}"/>
              </a:ext>
            </a:extLst>
          </p:cNvPr>
          <p:cNvSpPr>
            <a:spLocks noGrp="1"/>
          </p:cNvSpPr>
          <p:nvPr>
            <p:ph type="body" idx="1"/>
          </p:nvPr>
        </p:nvSpPr>
        <p:spPr/>
        <p:txBody>
          <a:bodyPr/>
          <a:lstStyle/>
          <a:p>
            <a:pPr marL="171450" indent="-171450">
              <a:buFont typeface="Wingdings" panose="05000000000000000000" pitchFamily="2" charset="2"/>
              <a:buChar char="è"/>
            </a:pPr>
            <a:r>
              <a:rPr lang="de-DE" dirty="0"/>
              <a:t>Voices </a:t>
            </a:r>
            <a:r>
              <a:rPr lang="de-DE" dirty="0" err="1"/>
              <a:t>recruit</a:t>
            </a:r>
            <a:r>
              <a:rPr lang="de-DE" dirty="0"/>
              <a:t> </a:t>
            </a:r>
            <a:r>
              <a:rPr lang="de-DE" dirty="0" err="1"/>
              <a:t>networks</a:t>
            </a:r>
            <a:r>
              <a:rPr lang="de-DE" dirty="0"/>
              <a:t>/</a:t>
            </a:r>
            <a:r>
              <a:rPr lang="de-DE" dirty="0" err="1"/>
              <a:t>recourses</a:t>
            </a:r>
            <a:r>
              <a:rPr lang="de-DE" dirty="0"/>
              <a:t> in </a:t>
            </a:r>
            <a:r>
              <a:rPr lang="de-DE" dirty="0" err="1"/>
              <a:t>the</a:t>
            </a:r>
            <a:r>
              <a:rPr lang="de-DE" dirty="0"/>
              <a:t> </a:t>
            </a:r>
            <a:r>
              <a:rPr lang="de-DE" dirty="0" err="1"/>
              <a:t>brain</a:t>
            </a:r>
            <a:r>
              <a:rPr lang="de-DE" dirty="0"/>
              <a:t> </a:t>
            </a:r>
            <a:r>
              <a:rPr lang="de-DE" dirty="0" err="1"/>
              <a:t>that</a:t>
            </a:r>
            <a:r>
              <a:rPr lang="de-DE" dirty="0"/>
              <a:t> </a:t>
            </a:r>
            <a:r>
              <a:rPr lang="de-DE" dirty="0" err="1"/>
              <a:t>are</a:t>
            </a:r>
            <a:r>
              <a:rPr lang="de-DE" dirty="0"/>
              <a:t> not </a:t>
            </a:r>
            <a:r>
              <a:rPr lang="de-DE" dirty="0" err="1"/>
              <a:t>recruited</a:t>
            </a:r>
            <a:r>
              <a:rPr lang="de-DE" dirty="0"/>
              <a:t> </a:t>
            </a:r>
            <a:r>
              <a:rPr lang="de-DE" dirty="0" err="1"/>
              <a:t>by</a:t>
            </a:r>
            <a:r>
              <a:rPr lang="de-DE" dirty="0"/>
              <a:t> </a:t>
            </a:r>
            <a:r>
              <a:rPr lang="de-DE" dirty="0" err="1"/>
              <a:t>other</a:t>
            </a:r>
            <a:r>
              <a:rPr lang="de-DE" dirty="0"/>
              <a:t> </a:t>
            </a:r>
            <a:r>
              <a:rPr lang="de-DE" dirty="0" err="1"/>
              <a:t>tyes</a:t>
            </a:r>
            <a:r>
              <a:rPr lang="de-DE" dirty="0"/>
              <a:t> </a:t>
            </a:r>
            <a:r>
              <a:rPr lang="de-DE" dirty="0" err="1"/>
              <a:t>of</a:t>
            </a:r>
            <a:r>
              <a:rPr lang="de-DE" dirty="0"/>
              <a:t> </a:t>
            </a:r>
            <a:r>
              <a:rPr lang="de-DE" dirty="0" err="1"/>
              <a:t>acoustic</a:t>
            </a:r>
            <a:r>
              <a:rPr lang="de-DE" dirty="0"/>
              <a:t> </a:t>
            </a:r>
            <a:r>
              <a:rPr lang="de-DE" dirty="0" err="1"/>
              <a:t>stimuly</a:t>
            </a:r>
            <a:endParaRPr lang="de-DE" dirty="0"/>
          </a:p>
          <a:p>
            <a:pPr marL="171450" indent="-171450">
              <a:buFont typeface="Wingdings" panose="05000000000000000000" pitchFamily="2" charset="2"/>
              <a:buChar char="è"/>
            </a:pPr>
            <a:r>
              <a:rPr lang="de-DE" dirty="0" err="1"/>
              <a:t>What</a:t>
            </a:r>
            <a:r>
              <a:rPr lang="de-DE" dirty="0"/>
              <a:t> </a:t>
            </a:r>
            <a:r>
              <a:rPr lang="de-DE" dirty="0" err="1"/>
              <a:t>happens</a:t>
            </a:r>
            <a:r>
              <a:rPr lang="de-DE" dirty="0"/>
              <a:t>, </a:t>
            </a:r>
            <a:r>
              <a:rPr lang="de-DE" dirty="0" err="1"/>
              <a:t>when</a:t>
            </a:r>
            <a:r>
              <a:rPr lang="de-DE" dirty="0"/>
              <a:t> </a:t>
            </a:r>
            <a:r>
              <a:rPr lang="de-DE" dirty="0" err="1"/>
              <a:t>they</a:t>
            </a:r>
            <a:r>
              <a:rPr lang="de-DE" dirty="0"/>
              <a:t> </a:t>
            </a:r>
            <a:r>
              <a:rPr lang="de-DE" dirty="0" err="1"/>
              <a:t>are</a:t>
            </a:r>
            <a:r>
              <a:rPr lang="de-DE" dirty="0"/>
              <a:t> </a:t>
            </a:r>
            <a:r>
              <a:rPr lang="de-DE" dirty="0" err="1"/>
              <a:t>no</a:t>
            </a:r>
            <a:r>
              <a:rPr lang="de-DE" dirty="0"/>
              <a:t> </a:t>
            </a:r>
            <a:r>
              <a:rPr lang="de-DE" dirty="0" err="1"/>
              <a:t>longer</a:t>
            </a:r>
            <a:r>
              <a:rPr lang="de-DE" dirty="0"/>
              <a:t> </a:t>
            </a:r>
            <a:r>
              <a:rPr lang="de-DE" dirty="0" err="1"/>
              <a:t>natural</a:t>
            </a:r>
            <a:r>
              <a:rPr lang="de-DE" dirty="0"/>
              <a:t>/human?</a:t>
            </a:r>
          </a:p>
          <a:p>
            <a:pPr marL="171450" indent="-171450">
              <a:buFont typeface="Wingdings" panose="05000000000000000000" pitchFamily="2" charset="2"/>
              <a:buChar char="è"/>
            </a:pPr>
            <a:endParaRPr lang="de-DE" dirty="0"/>
          </a:p>
          <a:p>
            <a:pPr marL="171450" indent="-171450">
              <a:buFont typeface="Wingdings" panose="05000000000000000000" pitchFamily="2" charset="2"/>
              <a:buChar char="è"/>
            </a:pPr>
            <a:r>
              <a:rPr lang="de-DE" dirty="0" err="1"/>
              <a:t>Trying</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naturalness</a:t>
            </a:r>
            <a:r>
              <a:rPr lang="de-DE" dirty="0"/>
              <a:t> on </a:t>
            </a:r>
            <a:r>
              <a:rPr lang="de-DE" dirty="0" err="1"/>
              <a:t>perception</a:t>
            </a:r>
            <a:r>
              <a:rPr lang="de-DE" dirty="0"/>
              <a:t> </a:t>
            </a:r>
            <a:r>
              <a:rPr lang="de-DE" dirty="0" err="1"/>
              <a:t>is</a:t>
            </a:r>
            <a:r>
              <a:rPr lang="de-DE" dirty="0"/>
              <a:t> </a:t>
            </a:r>
            <a:r>
              <a:rPr lang="de-DE" dirty="0" err="1"/>
              <a:t>trying</a:t>
            </a:r>
            <a:r>
              <a:rPr lang="de-DE" dirty="0"/>
              <a:t> </a:t>
            </a:r>
            <a:r>
              <a:rPr lang="de-DE" dirty="0" err="1"/>
              <a:t>to</a:t>
            </a:r>
            <a:r>
              <a:rPr lang="de-DE" dirty="0"/>
              <a:t> </a:t>
            </a:r>
            <a:r>
              <a:rPr lang="de-DE" dirty="0" err="1"/>
              <a:t>understand</a:t>
            </a:r>
            <a:r>
              <a:rPr lang="de-DE" dirty="0"/>
              <a:t> </a:t>
            </a:r>
            <a:r>
              <a:rPr lang="de-DE" dirty="0" err="1"/>
              <a:t>what</a:t>
            </a:r>
            <a:r>
              <a:rPr lang="de-DE" dirty="0"/>
              <a:t> </a:t>
            </a:r>
            <a:r>
              <a:rPr lang="de-DE" dirty="0" err="1"/>
              <a:t>makes</a:t>
            </a:r>
            <a:r>
              <a:rPr lang="de-DE" dirty="0"/>
              <a:t> </a:t>
            </a:r>
            <a:r>
              <a:rPr lang="de-DE" dirty="0" err="1"/>
              <a:t>voices</a:t>
            </a:r>
            <a:r>
              <a:rPr lang="de-DE" dirty="0"/>
              <a:t> </a:t>
            </a:r>
            <a:r>
              <a:rPr lang="de-DE" dirty="0" err="1"/>
              <a:t>special</a:t>
            </a:r>
            <a:endParaRPr lang="de-DE" dirty="0"/>
          </a:p>
        </p:txBody>
      </p:sp>
      <p:sp>
        <p:nvSpPr>
          <p:cNvPr id="4" name="Foliennummernplatzhalter 3">
            <a:extLst>
              <a:ext uri="{FF2B5EF4-FFF2-40B4-BE49-F238E27FC236}">
                <a16:creationId xmlns:a16="http://schemas.microsoft.com/office/drawing/2014/main" id="{54D231C0-F8E0-CCDC-A2FF-5B3D2D32E14A}"/>
              </a:ext>
            </a:extLst>
          </p:cNvPr>
          <p:cNvSpPr>
            <a:spLocks noGrp="1"/>
          </p:cNvSpPr>
          <p:nvPr>
            <p:ph type="sldNum" sz="quarter" idx="5"/>
          </p:nvPr>
        </p:nvSpPr>
        <p:spPr/>
        <p:txBody>
          <a:bodyPr/>
          <a:lstStyle/>
          <a:p>
            <a:fld id="{5BDADD7A-5464-40FD-B5CC-4CA36D7CC1F5}" type="slidenum">
              <a:rPr lang="de-DE" smtClean="0"/>
              <a:t>20</a:t>
            </a:fld>
            <a:endParaRPr lang="de-DE"/>
          </a:p>
        </p:txBody>
      </p:sp>
    </p:spTree>
    <p:extLst>
      <p:ext uri="{BB962C8B-B14F-4D97-AF65-F5344CB8AC3E}">
        <p14:creationId xmlns:p14="http://schemas.microsoft.com/office/powerpoint/2010/main" val="266710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r>
              <a:rPr lang="de-DE" dirty="0" err="1"/>
              <a:t>Because</a:t>
            </a:r>
            <a:r>
              <a:rPr lang="de-DE" dirty="0"/>
              <a:t> </a:t>
            </a:r>
            <a:r>
              <a:rPr lang="de-DE" dirty="0" err="1"/>
              <a:t>it</a:t>
            </a:r>
            <a:r>
              <a:rPr lang="de-DE" dirty="0"/>
              <a:t> </a:t>
            </a:r>
            <a:r>
              <a:rPr lang="de-DE" dirty="0" err="1"/>
              <a:t>simply</a:t>
            </a:r>
            <a:r>
              <a:rPr lang="de-DE" dirty="0"/>
              <a:t> </a:t>
            </a:r>
            <a:r>
              <a:rPr lang="de-DE" dirty="0" err="1"/>
              <a:t>affects</a:t>
            </a:r>
            <a:r>
              <a:rPr lang="de-DE" dirty="0"/>
              <a:t> </a:t>
            </a:r>
            <a:r>
              <a:rPr lang="de-DE" dirty="0" err="1"/>
              <a:t>how</a:t>
            </a:r>
            <a:r>
              <a:rPr lang="de-DE" dirty="0"/>
              <a:t> </a:t>
            </a:r>
            <a:r>
              <a:rPr lang="de-DE" dirty="0" err="1"/>
              <a:t>we</a:t>
            </a:r>
            <a:r>
              <a:rPr lang="de-DE" dirty="0"/>
              <a:t> </a:t>
            </a:r>
            <a:r>
              <a:rPr lang="de-DE" dirty="0" err="1"/>
              <a:t>interact</a:t>
            </a:r>
            <a:r>
              <a:rPr lang="de-DE" dirty="0"/>
              <a:t> </a:t>
            </a:r>
            <a:r>
              <a:rPr lang="de-DE" dirty="0" err="1"/>
              <a:t>with</a:t>
            </a:r>
            <a:r>
              <a:rPr lang="de-DE" dirty="0"/>
              <a:t> </a:t>
            </a:r>
            <a:r>
              <a:rPr lang="de-DE" dirty="0" err="1"/>
              <a:t>the</a:t>
            </a:r>
            <a:r>
              <a:rPr lang="de-DE" dirty="0"/>
              <a:t> </a:t>
            </a:r>
            <a:r>
              <a:rPr lang="de-DE" dirty="0" err="1"/>
              <a:t>voice</a:t>
            </a:r>
            <a:r>
              <a:rPr lang="de-DE" dirty="0"/>
              <a:t> (</a:t>
            </a:r>
            <a:r>
              <a:rPr lang="de-DE" dirty="0" err="1"/>
              <a:t>or</a:t>
            </a:r>
            <a:r>
              <a:rPr lang="de-DE" dirty="0"/>
              <a:t> </a:t>
            </a:r>
            <a:r>
              <a:rPr lang="de-DE" dirty="0" err="1"/>
              <a:t>the</a:t>
            </a:r>
            <a:r>
              <a:rPr lang="de-DE" dirty="0"/>
              <a:t> source </a:t>
            </a:r>
            <a:r>
              <a:rPr lang="de-DE" dirty="0" err="1"/>
              <a:t>of</a:t>
            </a:r>
            <a:r>
              <a:rPr lang="de-DE" dirty="0"/>
              <a:t> </a:t>
            </a:r>
            <a:r>
              <a:rPr lang="de-DE" dirty="0" err="1"/>
              <a:t>that</a:t>
            </a:r>
            <a:r>
              <a:rPr lang="de-DE" dirty="0"/>
              <a:t> </a:t>
            </a:r>
            <a:r>
              <a:rPr lang="de-DE" dirty="0" err="1"/>
              <a:t>voice</a:t>
            </a:r>
            <a:r>
              <a:rPr lang="de-DE" dirty="0"/>
              <a:t>)</a:t>
            </a:r>
          </a:p>
          <a:p>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299D-F39B-D286-0754-0572A6B3A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01849B-8F09-56AB-D115-324EBBE389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628A7C-FACB-BCE2-2977-72B435029536}"/>
              </a:ext>
            </a:extLst>
          </p:cNvPr>
          <p:cNvSpPr>
            <a:spLocks noGrp="1"/>
          </p:cNvSpPr>
          <p:nvPr>
            <p:ph type="body" idx="1"/>
          </p:nvPr>
        </p:nvSpPr>
        <p:spPr/>
        <p:txBody>
          <a:bodyPr/>
          <a:lstStyle/>
          <a:p>
            <a:pPr marL="171450" indent="-171450">
              <a:buFontTx/>
              <a:buChar char="-"/>
            </a:pPr>
            <a:r>
              <a:rPr lang="de-DE" dirty="0"/>
              <a:t>The </a:t>
            </a:r>
            <a:r>
              <a:rPr lang="de-DE" dirty="0" err="1"/>
              <a:t>reseach</a:t>
            </a:r>
            <a:r>
              <a:rPr lang="de-DE" dirty="0"/>
              <a:t> </a:t>
            </a:r>
            <a:r>
              <a:rPr lang="de-DE" dirty="0" err="1"/>
              <a:t>questions</a:t>
            </a:r>
            <a:r>
              <a:rPr lang="de-DE" dirty="0"/>
              <a:t>: do </a:t>
            </a:r>
            <a:r>
              <a:rPr lang="de-DE" dirty="0" err="1"/>
              <a:t>similar</a:t>
            </a:r>
            <a:r>
              <a:rPr lang="de-DE" dirty="0"/>
              <a:t> </a:t>
            </a:r>
            <a:r>
              <a:rPr lang="de-DE" dirty="0" err="1"/>
              <a:t>regulations</a:t>
            </a:r>
            <a:r>
              <a:rPr lang="de-DE" dirty="0"/>
              <a:t>/</a:t>
            </a:r>
            <a:r>
              <a:rPr lang="de-DE" dirty="0" err="1"/>
              <a:t>rules</a:t>
            </a:r>
            <a:r>
              <a:rPr lang="de-DE" dirty="0"/>
              <a:t>/</a:t>
            </a:r>
            <a:r>
              <a:rPr lang="de-DE" dirty="0" err="1"/>
              <a:t>patterns</a:t>
            </a:r>
            <a:r>
              <a:rPr lang="de-DE" dirty="0"/>
              <a:t> </a:t>
            </a:r>
            <a:r>
              <a:rPr lang="de-DE" dirty="0" err="1"/>
              <a:t>apply</a:t>
            </a:r>
            <a:r>
              <a:rPr lang="de-DE" dirty="0"/>
              <a:t> </a:t>
            </a:r>
            <a:r>
              <a:rPr lang="de-DE" dirty="0" err="1"/>
              <a:t>to</a:t>
            </a:r>
            <a:r>
              <a:rPr lang="de-DE" dirty="0"/>
              <a:t> </a:t>
            </a:r>
            <a:r>
              <a:rPr lang="de-DE" dirty="0" err="1"/>
              <a:t>naturalness</a:t>
            </a:r>
            <a:r>
              <a:rPr lang="de-DE" dirty="0"/>
              <a:t> </a:t>
            </a:r>
            <a:r>
              <a:rPr lang="de-DE" dirty="0" err="1"/>
              <a:t>varition</a:t>
            </a:r>
            <a:r>
              <a:rPr lang="de-DE" dirty="0"/>
              <a:t> </a:t>
            </a:r>
            <a:r>
              <a:rPr lang="de-DE" dirty="0" err="1"/>
              <a:t>within</a:t>
            </a:r>
            <a:r>
              <a:rPr lang="de-DE" dirty="0"/>
              <a:t> human </a:t>
            </a:r>
            <a:r>
              <a:rPr lang="de-DE" dirty="0" err="1"/>
              <a:t>voices</a:t>
            </a:r>
            <a:r>
              <a:rPr lang="de-DE" dirty="0"/>
              <a:t> </a:t>
            </a:r>
            <a:r>
              <a:rPr lang="de-DE" dirty="0" err="1"/>
              <a:t>compared</a:t>
            </a:r>
            <a:r>
              <a:rPr lang="de-DE" dirty="0"/>
              <a:t> </a:t>
            </a:r>
            <a:r>
              <a:rPr lang="de-DE" dirty="0" err="1"/>
              <a:t>to</a:t>
            </a:r>
            <a:r>
              <a:rPr lang="de-DE" dirty="0"/>
              <a:t> human/non-human </a:t>
            </a:r>
            <a:r>
              <a:rPr lang="de-DE" dirty="0" err="1"/>
              <a:t>voices</a:t>
            </a:r>
            <a:endParaRPr lang="de-DE" dirty="0"/>
          </a:p>
          <a:p>
            <a:pPr marL="171450" indent="-171450">
              <a:buFontTx/>
              <a:buChar char="-"/>
            </a:pPr>
            <a:r>
              <a:rPr lang="de-DE" dirty="0" err="1"/>
              <a:t>Is</a:t>
            </a:r>
            <a:r>
              <a:rPr lang="de-DE" dirty="0"/>
              <a:t> human </a:t>
            </a:r>
            <a:r>
              <a:rPr lang="de-DE" dirty="0" err="1"/>
              <a:t>voice</a:t>
            </a:r>
            <a:r>
              <a:rPr lang="de-DE" dirty="0"/>
              <a:t>/ </a:t>
            </a:r>
            <a:r>
              <a:rPr lang="de-DE" dirty="0" err="1"/>
              <a:t>nonhuman-voice</a:t>
            </a:r>
            <a:r>
              <a:rPr lang="de-DE" dirty="0"/>
              <a:t> </a:t>
            </a:r>
            <a:r>
              <a:rPr lang="de-DE" dirty="0" err="1"/>
              <a:t>inherently</a:t>
            </a:r>
            <a:r>
              <a:rPr lang="de-DE" dirty="0"/>
              <a:t> </a:t>
            </a:r>
            <a:r>
              <a:rPr lang="de-DE" dirty="0" err="1"/>
              <a:t>categorical</a:t>
            </a:r>
            <a:r>
              <a:rPr lang="de-DE" dirty="0"/>
              <a:t> </a:t>
            </a:r>
            <a:r>
              <a:rPr lang="de-DE" dirty="0" err="1"/>
              <a:t>or</a:t>
            </a:r>
            <a:r>
              <a:rPr lang="de-DE" dirty="0"/>
              <a:t> </a:t>
            </a:r>
            <a:r>
              <a:rPr lang="de-DE" dirty="0" err="1"/>
              <a:t>is</a:t>
            </a:r>
            <a:r>
              <a:rPr lang="de-DE" dirty="0"/>
              <a:t> </a:t>
            </a:r>
            <a:r>
              <a:rPr lang="de-DE" dirty="0" err="1"/>
              <a:t>this</a:t>
            </a:r>
            <a:r>
              <a:rPr lang="de-DE" dirty="0"/>
              <a:t> a </a:t>
            </a:r>
            <a:r>
              <a:rPr lang="de-DE" dirty="0" err="1"/>
              <a:t>spectrum</a:t>
            </a:r>
            <a:r>
              <a:rPr lang="de-DE" dirty="0"/>
              <a:t>?</a:t>
            </a:r>
          </a:p>
          <a:p>
            <a:pPr marL="171450" indent="-171450">
              <a:buFontTx/>
              <a:buChar char="-"/>
            </a:pPr>
            <a:endParaRPr lang="de-DE" dirty="0"/>
          </a:p>
          <a:p>
            <a:pPr marL="171450" indent="-171450">
              <a:buFontTx/>
              <a:buChar char="-"/>
            </a:pPr>
            <a:r>
              <a:rPr lang="de-DE" dirty="0" err="1"/>
              <a:t>How</a:t>
            </a:r>
            <a:r>
              <a:rPr lang="de-DE" dirty="0"/>
              <a:t> </a:t>
            </a:r>
            <a:r>
              <a:rPr lang="de-DE" dirty="0" err="1"/>
              <a:t>to</a:t>
            </a:r>
            <a:r>
              <a:rPr lang="de-DE" dirty="0"/>
              <a:t> </a:t>
            </a:r>
            <a:r>
              <a:rPr lang="de-DE" dirty="0" err="1"/>
              <a:t>define</a:t>
            </a:r>
            <a:r>
              <a:rPr lang="de-DE" dirty="0"/>
              <a:t> a non-human </a:t>
            </a:r>
            <a:r>
              <a:rPr lang="de-DE" dirty="0" err="1"/>
              <a:t>voice</a:t>
            </a:r>
            <a:r>
              <a:rPr lang="de-DE" dirty="0"/>
              <a:t>?</a:t>
            </a:r>
          </a:p>
          <a:p>
            <a:pPr marL="171450" indent="-171450">
              <a:buFontTx/>
              <a:buChar char="-"/>
            </a:pPr>
            <a:endParaRPr lang="de-DE" dirty="0"/>
          </a:p>
          <a:p>
            <a:pPr marL="171450" indent="-171450">
              <a:buFontTx/>
              <a:buChar char="-"/>
            </a:pPr>
            <a:r>
              <a:rPr lang="de-DE" dirty="0" err="1"/>
              <a:t>Empirically</a:t>
            </a:r>
            <a:r>
              <a:rPr lang="de-DE" dirty="0"/>
              <a:t> </a:t>
            </a:r>
            <a:r>
              <a:rPr lang="de-DE" dirty="0" err="1"/>
              <a:t>disentangle</a:t>
            </a:r>
            <a:r>
              <a:rPr lang="de-DE" dirty="0"/>
              <a:t> </a:t>
            </a:r>
            <a:r>
              <a:rPr lang="de-DE" dirty="0" err="1"/>
              <a:t>the</a:t>
            </a:r>
            <a:r>
              <a:rPr lang="de-DE" dirty="0"/>
              <a:t> </a:t>
            </a:r>
            <a:r>
              <a:rPr lang="de-DE" dirty="0" err="1"/>
              <a:t>effect</a:t>
            </a:r>
            <a:r>
              <a:rPr lang="de-DE" dirty="0"/>
              <a:t> </a:t>
            </a:r>
            <a:r>
              <a:rPr lang="de-DE" dirty="0" err="1"/>
              <a:t>of</a:t>
            </a:r>
            <a:r>
              <a:rPr lang="de-DE" dirty="0"/>
              <a:t> </a:t>
            </a:r>
            <a:r>
              <a:rPr lang="de-DE" dirty="0" err="1"/>
              <a:t>catory</a:t>
            </a:r>
            <a:r>
              <a:rPr lang="de-DE" dirty="0"/>
              <a:t> vs. </a:t>
            </a:r>
            <a:r>
              <a:rPr lang="de-DE" dirty="0" err="1"/>
              <a:t>the</a:t>
            </a:r>
            <a:r>
              <a:rPr lang="de-DE" dirty="0"/>
              <a:t> </a:t>
            </a:r>
            <a:r>
              <a:rPr lang="de-DE" dirty="0" err="1"/>
              <a:t>effect</a:t>
            </a:r>
            <a:r>
              <a:rPr lang="de-DE" dirty="0"/>
              <a:t> </a:t>
            </a:r>
            <a:r>
              <a:rPr lang="de-DE" dirty="0" err="1"/>
              <a:t>of</a:t>
            </a:r>
            <a:r>
              <a:rPr lang="de-DE" dirty="0"/>
              <a:t> </a:t>
            </a:r>
            <a:r>
              <a:rPr lang="de-DE" dirty="0" err="1"/>
              <a:t>deviation</a:t>
            </a:r>
            <a:endParaRPr lang="de-DE" dirty="0"/>
          </a:p>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8D48A684-9788-2EE6-6E38-EB9B01C99422}"/>
              </a:ext>
            </a:extLst>
          </p:cNvPr>
          <p:cNvSpPr>
            <a:spLocks noGrp="1"/>
          </p:cNvSpPr>
          <p:nvPr>
            <p:ph type="sldNum" sz="quarter" idx="5"/>
          </p:nvPr>
        </p:nvSpPr>
        <p:spPr/>
        <p:txBody>
          <a:bodyPr/>
          <a:lstStyle/>
          <a:p>
            <a:fld id="{5BDADD7A-5464-40FD-B5CC-4CA36D7CC1F5}" type="slidenum">
              <a:rPr lang="de-DE" smtClean="0"/>
              <a:t>21</a:t>
            </a:fld>
            <a:endParaRPr lang="de-DE"/>
          </a:p>
        </p:txBody>
      </p:sp>
    </p:spTree>
    <p:extLst>
      <p:ext uri="{BB962C8B-B14F-4D97-AF65-F5344CB8AC3E}">
        <p14:creationId xmlns:p14="http://schemas.microsoft.com/office/powerpoint/2010/main" val="2751220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Main </a:t>
            </a:r>
            <a:r>
              <a:rPr lang="de-DE" dirty="0" err="1"/>
              <a:t>research</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22</a:t>
            </a:fld>
            <a:endParaRPr lang="de-DE"/>
          </a:p>
        </p:txBody>
      </p:sp>
    </p:spTree>
    <p:extLst>
      <p:ext uri="{BB962C8B-B14F-4D97-AF65-F5344CB8AC3E}">
        <p14:creationId xmlns:p14="http://schemas.microsoft.com/office/powerpoint/2010/main" val="639579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Domain </a:t>
            </a:r>
            <a:r>
              <a:rPr lang="de-DE" dirty="0" err="1"/>
              <a:t>specific</a:t>
            </a:r>
            <a:r>
              <a:rPr lang="de-DE" dirty="0"/>
              <a:t>, but </a:t>
            </a:r>
            <a:r>
              <a:rPr lang="de-DE" dirty="0" err="1"/>
              <a:t>raise</a:t>
            </a:r>
            <a:r>
              <a:rPr lang="de-DE" dirty="0"/>
              <a:t> </a:t>
            </a:r>
            <a:r>
              <a:rPr lang="de-DE" dirty="0" err="1"/>
              <a:t>good</a:t>
            </a:r>
            <a:r>
              <a:rPr lang="de-DE" dirty="0"/>
              <a:t> </a:t>
            </a:r>
            <a:r>
              <a:rPr lang="de-DE" dirty="0" err="1"/>
              <a:t>questions</a:t>
            </a:r>
            <a:r>
              <a:rPr lang="de-DE" dirty="0"/>
              <a:t> and </a:t>
            </a:r>
            <a:r>
              <a:rPr lang="de-DE" dirty="0" err="1"/>
              <a:t>identifiy</a:t>
            </a:r>
            <a:r>
              <a:rPr lang="de-DE" dirty="0"/>
              <a:t> </a:t>
            </a:r>
            <a:r>
              <a:rPr lang="de-DE" dirty="0" err="1"/>
              <a:t>gaps</a:t>
            </a:r>
            <a:endParaRPr lang="de-DE" dirty="0"/>
          </a:p>
          <a:p>
            <a:pPr marL="171450" indent="-171450">
              <a:buFont typeface="Arial" panose="020B0604020202020204" pitchFamily="34" charset="0"/>
              <a:buChar char="•"/>
            </a:pPr>
            <a:r>
              <a:rPr lang="de-DE" dirty="0" err="1"/>
              <a:t>Underspecification</a:t>
            </a:r>
            <a:r>
              <a:rPr lang="de-DE" dirty="0"/>
              <a:t>, </a:t>
            </a:r>
            <a:r>
              <a:rPr lang="de-DE" dirty="0" err="1"/>
              <a:t>reliability</a:t>
            </a:r>
            <a:r>
              <a:rPr lang="de-DE" dirty="0"/>
              <a:t>, lack </a:t>
            </a:r>
            <a:r>
              <a:rPr lang="de-DE" dirty="0" err="1"/>
              <a:t>of</a:t>
            </a:r>
            <a:r>
              <a:rPr lang="de-DE" dirty="0"/>
              <a:t> </a:t>
            </a:r>
            <a:r>
              <a:rPr lang="de-DE" dirty="0" err="1"/>
              <a:t>theory</a:t>
            </a:r>
            <a:r>
              <a:rPr lang="de-DE" dirty="0"/>
              <a:t>, </a:t>
            </a:r>
            <a:r>
              <a:rPr lang="de-DE" dirty="0" err="1"/>
              <a:t>inconsistent</a:t>
            </a:r>
            <a:r>
              <a:rPr lang="de-DE" dirty="0"/>
              <a:t> </a:t>
            </a:r>
            <a:r>
              <a:rPr lang="de-DE" dirty="0" err="1"/>
              <a:t>terminology</a:t>
            </a:r>
            <a:endParaRPr lang="de-DE" dirty="0"/>
          </a:p>
          <a:p>
            <a:pPr marL="171450" indent="-171450">
              <a:buFont typeface="Arial" panose="020B0604020202020204" pitchFamily="34" charset="0"/>
              <a:buChar char="•"/>
            </a:pPr>
            <a:r>
              <a:rPr lang="de-DE" dirty="0"/>
              <a:t>„</a:t>
            </a:r>
            <a:r>
              <a:rPr lang="en-US" dirty="0"/>
              <a:t>need to address relationships between naturalness and other variables included in the studies.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23</a:t>
            </a:fld>
            <a:endParaRPr lang="de-DE"/>
          </a:p>
        </p:txBody>
      </p:sp>
    </p:spTree>
    <p:extLst>
      <p:ext uri="{BB962C8B-B14F-4D97-AF65-F5344CB8AC3E}">
        <p14:creationId xmlns:p14="http://schemas.microsoft.com/office/powerpoint/2010/main" val="2223494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24</a:t>
            </a:fld>
            <a:endParaRPr lang="de-DE"/>
          </a:p>
        </p:txBody>
      </p:sp>
    </p:spTree>
    <p:extLst>
      <p:ext uri="{BB962C8B-B14F-4D97-AF65-F5344CB8AC3E}">
        <p14:creationId xmlns:p14="http://schemas.microsoft.com/office/powerpoint/2010/main" val="2392373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16DB3-EC5B-EAA3-EC6F-A55B7F7EFD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2CFF2D-AF65-46CC-E240-AE8DD364F7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C02284-A173-F1B2-C2CD-C4946EC20266}"/>
              </a:ext>
            </a:extLst>
          </p:cNvPr>
          <p:cNvSpPr>
            <a:spLocks noGrp="1"/>
          </p:cNvSpPr>
          <p:nvPr>
            <p:ph type="body" idx="1"/>
          </p:nvPr>
        </p:nvSpPr>
        <p:spPr/>
        <p:txBody>
          <a:bodyPr/>
          <a:lstStyle/>
          <a:p>
            <a:pPr algn="l"/>
            <a:r>
              <a:rPr lang="de-DE" dirty="0" err="1"/>
              <a:t>Articulatory</a:t>
            </a:r>
            <a:r>
              <a:rPr lang="de-DE" dirty="0"/>
              <a:t> </a:t>
            </a:r>
            <a:r>
              <a:rPr lang="de-DE" dirty="0" err="1"/>
              <a:t>synthesis</a:t>
            </a:r>
            <a:r>
              <a:rPr lang="de-DE" dirty="0"/>
              <a:t>: </a:t>
            </a:r>
            <a:r>
              <a:rPr lang="en-US" sz="1800" b="0" i="0" u="none" strike="noStrike" baseline="0" dirty="0">
                <a:latin typeface="CharterBT-Roman"/>
              </a:rPr>
              <a:t>models for the movement of lips, tongue, glottis, and vocal tract</a:t>
            </a:r>
          </a:p>
          <a:p>
            <a:pPr algn="l"/>
            <a:endParaRPr lang="en-US" sz="1800" b="0" i="0" u="none" strike="noStrike" baseline="0" dirty="0">
              <a:latin typeface="CharterBT-Roman"/>
            </a:endParaRPr>
          </a:p>
          <a:p>
            <a:pPr algn="l"/>
            <a:r>
              <a:rPr lang="en-US" sz="1800" b="0" i="0" u="none" strike="noStrike" baseline="0" dirty="0">
                <a:latin typeface="CharterBT-Roman"/>
              </a:rPr>
              <a:t>Concatenative synthesis: where the target utterance is constructed from a set of prerecorded building blocks: words, syllables, </a:t>
            </a:r>
            <a:r>
              <a:rPr lang="fr-FR" sz="1800" b="0" i="0" u="none" strike="noStrike" baseline="0" dirty="0" err="1">
                <a:latin typeface="CharterBT-Roman"/>
              </a:rPr>
              <a:t>half-syllables</a:t>
            </a:r>
            <a:r>
              <a:rPr lang="fr-FR" sz="1800" b="0" i="0" u="none" strike="noStrike" baseline="0" dirty="0">
                <a:latin typeface="CharterBT-Roman"/>
              </a:rPr>
              <a:t>, </a:t>
            </a:r>
            <a:r>
              <a:rPr lang="fr-FR" sz="1800" b="0" i="0" u="none" strike="noStrike" baseline="0" dirty="0" err="1">
                <a:latin typeface="CharterBT-Roman"/>
              </a:rPr>
              <a:t>phonemes</a:t>
            </a:r>
            <a:r>
              <a:rPr lang="fr-FR" sz="1800" b="0" i="0" u="none" strike="noStrike" baseline="0" dirty="0">
                <a:latin typeface="CharterBT-Roman"/>
              </a:rPr>
              <a:t>, </a:t>
            </a:r>
            <a:r>
              <a:rPr lang="fr-FR" sz="1800" b="0" i="0" u="none" strike="noStrike" baseline="0" dirty="0" err="1">
                <a:latin typeface="CharterBT-Roman"/>
              </a:rPr>
              <a:t>diphones</a:t>
            </a:r>
            <a:r>
              <a:rPr lang="fr-FR" sz="1800" b="0" i="0" u="none" strike="noStrike" baseline="0" dirty="0">
                <a:latin typeface="CharterBT-Roman"/>
              </a:rPr>
              <a:t>, or </a:t>
            </a:r>
            <a:r>
              <a:rPr lang="fr-FR" sz="1800" b="0" i="0" u="none" strike="noStrike" baseline="0" dirty="0" err="1">
                <a:latin typeface="CharterBT-Roman"/>
              </a:rPr>
              <a:t>triphones</a:t>
            </a:r>
            <a:endParaRPr lang="fr-FR" sz="1800" b="0" i="0" u="none" strike="noStrike" baseline="0" dirty="0">
              <a:latin typeface="CharterBT-Roman"/>
            </a:endParaRPr>
          </a:p>
          <a:p>
            <a:pPr algn="l"/>
            <a:endParaRPr lang="fr-FR" sz="1800" b="0" i="0" u="none" strike="noStrike" baseline="0" dirty="0">
              <a:latin typeface="CharterBT-Roman"/>
            </a:endParaRPr>
          </a:p>
          <a:p>
            <a:pPr algn="l"/>
            <a:r>
              <a:rPr lang="fr-FR" sz="1800" b="0" i="0" u="none" strike="noStrike" baseline="0" dirty="0" err="1">
                <a:latin typeface="CharterBT-Roman"/>
              </a:rPr>
              <a:t>Statistical</a:t>
            </a:r>
            <a:r>
              <a:rPr lang="fr-FR" sz="1800" b="0" i="0" u="none" strike="noStrike" baseline="0" dirty="0">
                <a:latin typeface="CharterBT-Roman"/>
              </a:rPr>
              <a:t> </a:t>
            </a:r>
            <a:r>
              <a:rPr lang="fr-FR" sz="1800" b="0" i="0" u="none" strike="noStrike" baseline="0" dirty="0" err="1">
                <a:latin typeface="CharterBT-Roman"/>
              </a:rPr>
              <a:t>parametric</a:t>
            </a:r>
            <a:r>
              <a:rPr lang="fr-FR" sz="1800" b="0" i="0" u="none" strike="noStrike" baseline="0" dirty="0">
                <a:latin typeface="CharterBT-Roman"/>
              </a:rPr>
              <a:t> </a:t>
            </a:r>
            <a:r>
              <a:rPr lang="fr-FR" sz="1800" b="0" i="0" u="none" strike="noStrike" baseline="0" dirty="0" err="1">
                <a:latin typeface="CharterBT-Roman"/>
              </a:rPr>
              <a:t>synthesis</a:t>
            </a:r>
            <a:r>
              <a:rPr lang="fr-FR" sz="1800" b="0" i="0" u="none" strike="noStrike" baseline="0" dirty="0">
                <a:latin typeface="CharterBT-Roman"/>
              </a:rPr>
              <a:t>: a machine/network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trained</a:t>
            </a:r>
            <a:r>
              <a:rPr lang="fr-FR" sz="1800" b="0" i="0" u="none" strike="noStrike" baseline="0" dirty="0">
                <a:latin typeface="CharterBT-Roman"/>
              </a:rPr>
              <a:t> on speech data and </a:t>
            </a:r>
            <a:r>
              <a:rPr lang="fr-FR" sz="1800" b="0" i="0" u="none" strike="noStrike" baseline="0" dirty="0" err="1">
                <a:latin typeface="CharterBT-Roman"/>
              </a:rPr>
              <a:t>this</a:t>
            </a:r>
            <a:r>
              <a:rPr lang="fr-FR" sz="1800" b="0" i="0" u="none" strike="noStrike" baseline="0" dirty="0">
                <a:latin typeface="CharterBT-Roman"/>
              </a:rPr>
              <a:t> information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then</a:t>
            </a:r>
            <a:r>
              <a:rPr lang="fr-FR" sz="1800" b="0" i="0" u="none" strike="noStrike" baseline="0" dirty="0">
                <a:latin typeface="CharterBT-Roman"/>
              </a:rPr>
              <a:t> </a:t>
            </a:r>
            <a:r>
              <a:rPr lang="fr-FR" sz="1800" b="0" i="0" u="none" strike="noStrike" baseline="0" dirty="0" err="1">
                <a:latin typeface="CharterBT-Roman"/>
              </a:rPr>
              <a:t>fed</a:t>
            </a:r>
            <a:r>
              <a:rPr lang="fr-FR" sz="1800" b="0" i="0" u="none" strike="noStrike" baseline="0" dirty="0">
                <a:latin typeface="CharterBT-Roman"/>
              </a:rPr>
              <a:t> to a vocoder</a:t>
            </a:r>
            <a:endParaRPr lang="de-DE" dirty="0"/>
          </a:p>
        </p:txBody>
      </p:sp>
      <p:sp>
        <p:nvSpPr>
          <p:cNvPr id="4" name="Foliennummernplatzhalter 3">
            <a:extLst>
              <a:ext uri="{FF2B5EF4-FFF2-40B4-BE49-F238E27FC236}">
                <a16:creationId xmlns:a16="http://schemas.microsoft.com/office/drawing/2014/main" id="{DEF9C31B-9DB0-8EDB-5640-E6BB1ED01AFD}"/>
              </a:ext>
            </a:extLst>
          </p:cNvPr>
          <p:cNvSpPr>
            <a:spLocks noGrp="1"/>
          </p:cNvSpPr>
          <p:nvPr>
            <p:ph type="sldNum" sz="quarter" idx="5"/>
          </p:nvPr>
        </p:nvSpPr>
        <p:spPr/>
        <p:txBody>
          <a:bodyPr/>
          <a:lstStyle/>
          <a:p>
            <a:fld id="{5BDADD7A-5464-40FD-B5CC-4CA36D7CC1F5}" type="slidenum">
              <a:rPr lang="de-DE" smtClean="0"/>
              <a:t>25</a:t>
            </a:fld>
            <a:endParaRPr lang="de-DE"/>
          </a:p>
        </p:txBody>
      </p:sp>
    </p:spTree>
    <p:extLst>
      <p:ext uri="{BB962C8B-B14F-4D97-AF65-F5344CB8AC3E}">
        <p14:creationId xmlns:p14="http://schemas.microsoft.com/office/powerpoint/2010/main" val="288358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I </a:t>
            </a:r>
            <a:r>
              <a:rPr lang="de-DE" dirty="0" err="1"/>
              <a:t>should</a:t>
            </a:r>
            <a:r>
              <a:rPr lang="de-DE" dirty="0"/>
              <a:t> </a:t>
            </a:r>
            <a:r>
              <a:rPr lang="de-DE" dirty="0" err="1"/>
              <a:t>start</a:t>
            </a:r>
            <a:r>
              <a:rPr lang="de-DE" dirty="0"/>
              <a:t> </a:t>
            </a:r>
            <a:r>
              <a:rPr lang="de-DE" dirty="0" err="1"/>
              <a:t>with</a:t>
            </a:r>
            <a:r>
              <a:rPr lang="de-DE" dirty="0"/>
              <a:t> </a:t>
            </a:r>
            <a:r>
              <a:rPr lang="de-DE" dirty="0" err="1"/>
              <a:t>my</a:t>
            </a:r>
            <a:r>
              <a:rPr lang="de-DE" dirty="0"/>
              <a:t> </a:t>
            </a:r>
            <a:r>
              <a:rPr lang="de-DE" dirty="0" err="1"/>
              <a:t>motivation</a:t>
            </a:r>
            <a:r>
              <a:rPr lang="de-DE" dirty="0"/>
              <a:t> </a:t>
            </a:r>
          </a:p>
          <a:p>
            <a:r>
              <a:rPr lang="de-DE" dirty="0"/>
              <a:t>- </a:t>
            </a:r>
            <a:r>
              <a:rPr lang="de-DE" dirty="0" err="1"/>
              <a:t>stimulus</a:t>
            </a:r>
            <a:r>
              <a:rPr lang="de-DE" dirty="0"/>
              <a:t> </a:t>
            </a:r>
            <a:r>
              <a:rPr lang="de-DE" dirty="0" err="1"/>
              <a:t>examples</a:t>
            </a:r>
            <a:r>
              <a:rPr lang="de-DE" dirty="0"/>
              <a:t> </a:t>
            </a:r>
            <a:r>
              <a:rPr lang="de-DE" dirty="0" err="1"/>
              <a:t>from</a:t>
            </a:r>
            <a:r>
              <a:rPr lang="de-DE" dirty="0"/>
              <a:t> Papers I am </a:t>
            </a:r>
            <a:r>
              <a:rPr lang="de-DE" dirty="0" err="1"/>
              <a:t>going</a:t>
            </a:r>
            <a:r>
              <a:rPr lang="de-DE" dirty="0"/>
              <a:t> </a:t>
            </a:r>
            <a:r>
              <a:rPr lang="de-DE" dirty="0" err="1"/>
              <a:t>to</a:t>
            </a:r>
            <a:r>
              <a:rPr lang="de-DE" dirty="0"/>
              <a:t> </a:t>
            </a:r>
            <a:r>
              <a:rPr lang="de-DE" dirty="0" err="1"/>
              <a:t>present</a:t>
            </a:r>
            <a:r>
              <a:rPr lang="de-DE" dirty="0"/>
              <a:t> </a:t>
            </a:r>
            <a:r>
              <a:rPr lang="de-DE" dirty="0" err="1"/>
              <a:t>today</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125066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68253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299207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3455149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Diverse </a:t>
            </a:r>
            <a:r>
              <a:rPr lang="de-DE" dirty="0" err="1"/>
              <a:t>operationalization</a:t>
            </a:r>
            <a:r>
              <a:rPr lang="de-DE" dirty="0"/>
              <a:t> </a:t>
            </a:r>
            <a:r>
              <a:rPr lang="de-DE" dirty="0" err="1"/>
              <a:t>would</a:t>
            </a:r>
            <a:r>
              <a:rPr lang="de-DE" dirty="0"/>
              <a:t> </a:t>
            </a:r>
            <a:r>
              <a:rPr lang="de-DE" dirty="0" err="1"/>
              <a:t>be</a:t>
            </a:r>
            <a:r>
              <a:rPr lang="de-DE" dirty="0"/>
              <a:t> </a:t>
            </a:r>
            <a:r>
              <a:rPr lang="de-DE" dirty="0" err="1"/>
              <a:t>amazing</a:t>
            </a:r>
            <a:r>
              <a:rPr lang="de-DE" dirty="0"/>
              <a:t> </a:t>
            </a:r>
            <a:r>
              <a:rPr lang="de-DE" dirty="0" err="1"/>
              <a:t>to</a:t>
            </a:r>
            <a:r>
              <a:rPr lang="de-DE" dirty="0"/>
              <a:t> </a:t>
            </a:r>
            <a:r>
              <a:rPr lang="de-DE" dirty="0" err="1"/>
              <a:t>compare</a:t>
            </a:r>
            <a:r>
              <a:rPr lang="de-DE" dirty="0"/>
              <a:t> </a:t>
            </a:r>
            <a:r>
              <a:rPr lang="de-DE" dirty="0" err="1"/>
              <a:t>effects</a:t>
            </a:r>
            <a:r>
              <a:rPr lang="de-DE" dirty="0"/>
              <a:t> </a:t>
            </a:r>
            <a:r>
              <a:rPr lang="de-DE" dirty="0" err="1"/>
              <a:t>across</a:t>
            </a:r>
            <a:r>
              <a:rPr lang="de-DE" dirty="0"/>
              <a:t> </a:t>
            </a:r>
            <a:r>
              <a:rPr lang="de-DE" dirty="0" err="1"/>
              <a:t>studies</a:t>
            </a:r>
            <a:r>
              <a:rPr lang="de-DE" dirty="0"/>
              <a:t> -&gt; but </a:t>
            </a:r>
            <a:r>
              <a:rPr lang="de-DE" dirty="0" err="1"/>
              <a:t>thats</a:t>
            </a:r>
            <a:r>
              <a:rPr lang="de-DE" dirty="0"/>
              <a:t> not possible</a:t>
            </a:r>
          </a:p>
          <a:p>
            <a:pPr marL="171450" indent="-171450">
              <a:buFont typeface="Arial" panose="020B0604020202020204" pitchFamily="34" charset="0"/>
              <a:buChar char="•"/>
            </a:pPr>
            <a:r>
              <a:rPr lang="de-DE" dirty="0"/>
              <a:t>Always… </a:t>
            </a:r>
            <a:r>
              <a:rPr lang="de-DE" dirty="0" err="1"/>
              <a:t>provide</a:t>
            </a:r>
            <a:r>
              <a:rPr lang="de-DE" dirty="0"/>
              <a:t> </a:t>
            </a:r>
            <a:r>
              <a:rPr lang="de-DE" dirty="0" err="1"/>
              <a:t>stimulus</a:t>
            </a:r>
            <a:r>
              <a:rPr lang="de-DE" dirty="0"/>
              <a:t> </a:t>
            </a:r>
            <a:r>
              <a:rPr lang="de-DE" dirty="0" err="1"/>
              <a:t>examples</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1521095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a:t>
            </a:r>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41</a:t>
            </a: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Naturalness of voices -  how humans and artificial agents could learn from one another</a:t>
            </a:r>
            <a:endParaRPr kumimoji="0" lang="en-US" sz="13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Voice Research Unit, 16.02.2024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noProof="0" dirty="0"/>
              <a:t>Voice Naturalness</a:t>
            </a:r>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6156074"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0" y="3279025"/>
            <a:ext cx="5550265" cy="530915"/>
          </a:xfrm>
          <a:prstGeom prst="rect">
            <a:avLst/>
          </a:prstGeom>
          <a:noFill/>
        </p:spPr>
        <p:txBody>
          <a:bodyPr wrap="square" lIns="0" tIns="0" rIns="0" bIns="0" rtlCol="0">
            <a:noAutofit/>
          </a:bodyPr>
          <a:lstStyle/>
          <a:p>
            <a:r>
              <a:rPr lang="en-US" sz="1500" dirty="0">
                <a:latin typeface="Palatino Linotype" panose="02040502050505030304" pitchFamily="18" charset="0"/>
              </a:rPr>
              <a:t>Lack of exchange and insufficient anchoring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255394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39046A6-2585-4C36-B2A2-F11E250D0D4A}"/>
              </a:ext>
            </a:extLst>
          </p:cNvPr>
          <p:cNvSpPr>
            <a:spLocks noGrp="1"/>
          </p:cNvSpPr>
          <p:nvPr>
            <p:ph type="body" sz="quarter" idx="11"/>
          </p:nvPr>
        </p:nvSpPr>
        <p:spPr/>
        <p:txBody>
          <a:bodyPr/>
          <a:lstStyle/>
          <a:p>
            <a:endParaRPr lang="de-DE"/>
          </a:p>
        </p:txBody>
      </p:sp>
      <p:pic>
        <p:nvPicPr>
          <p:cNvPr id="4" name="Grafik 3">
            <a:extLst>
              <a:ext uri="{FF2B5EF4-FFF2-40B4-BE49-F238E27FC236}">
                <a16:creationId xmlns:a16="http://schemas.microsoft.com/office/drawing/2014/main" id="{77E138B8-292C-408D-BB6E-0F8D3CB82B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619" y="606772"/>
            <a:ext cx="6173389" cy="3456426"/>
          </a:xfrm>
          <a:prstGeom prst="rect">
            <a:avLst/>
          </a:prstGeom>
        </p:spPr>
      </p:pic>
    </p:spTree>
    <p:extLst>
      <p:ext uri="{BB962C8B-B14F-4D97-AF65-F5344CB8AC3E}">
        <p14:creationId xmlns:p14="http://schemas.microsoft.com/office/powerpoint/2010/main" val="257570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Box 1: A field in numbers (mini literature review)</a:t>
            </a:r>
          </a:p>
        </p:txBody>
      </p:sp>
      <p:sp>
        <p:nvSpPr>
          <p:cNvPr id="7" name="Textfeld 6">
            <a:extLst>
              <a:ext uri="{FF2B5EF4-FFF2-40B4-BE49-F238E27FC236}">
                <a16:creationId xmlns:a16="http://schemas.microsoft.com/office/drawing/2014/main" id="{AF49F753-4242-4577-AB16-292999EA8E0A}"/>
              </a:ext>
            </a:extLst>
          </p:cNvPr>
          <p:cNvSpPr txBox="1"/>
          <p:nvPr/>
        </p:nvSpPr>
        <p:spPr>
          <a:xfrm>
            <a:off x="340096" y="984985"/>
            <a:ext cx="5987225" cy="553998"/>
          </a:xfrm>
          <a:prstGeom prst="rect">
            <a:avLst/>
          </a:prstGeom>
          <a:noFill/>
        </p:spPr>
        <p:txBody>
          <a:bodyPr wrap="square" rtlCol="0">
            <a:spAutoFit/>
          </a:bodyPr>
          <a:lstStyle/>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sp>
        <p:nvSpPr>
          <p:cNvPr id="9" name="Textfeld 8">
            <a:extLst>
              <a:ext uri="{FF2B5EF4-FFF2-40B4-BE49-F238E27FC236}">
                <a16:creationId xmlns:a16="http://schemas.microsoft.com/office/drawing/2014/main" id="{C31F10FA-9C97-4DAC-B8FA-ED8B91F3A661}"/>
              </a:ext>
            </a:extLst>
          </p:cNvPr>
          <p:cNvSpPr txBox="1"/>
          <p:nvPr/>
        </p:nvSpPr>
        <p:spPr>
          <a:xfrm>
            <a:off x="340096" y="967609"/>
            <a:ext cx="5848433" cy="3367627"/>
          </a:xfrm>
          <a:prstGeom prst="rect">
            <a:avLst/>
          </a:prstGeom>
          <a:noFill/>
        </p:spPr>
        <p:txBody>
          <a:bodyPr wrap="square" lIns="0" tIns="0" rIns="0" bIns="0" rtlCol="0">
            <a:noAutofit/>
          </a:bodyPr>
          <a:lstStyle/>
          <a:p>
            <a:pPr marL="171450" indent="-171450">
              <a:buFont typeface="Arial" panose="020B0604020202020204" pitchFamily="34" charset="0"/>
              <a:buChar char="•"/>
            </a:pPr>
            <a:r>
              <a:rPr lang="de-DE" sz="1200" dirty="0" err="1">
                <a:solidFill>
                  <a:schemeClr val="tx2"/>
                </a:solidFill>
              </a:rPr>
              <a:t>Literature</a:t>
            </a:r>
            <a:r>
              <a:rPr lang="de-DE" sz="1200" dirty="0">
                <a:solidFill>
                  <a:schemeClr val="tx2"/>
                </a:solidFill>
              </a:rPr>
              <a:t> </a:t>
            </a:r>
            <a:r>
              <a:rPr lang="de-DE" sz="1200" dirty="0" err="1">
                <a:solidFill>
                  <a:schemeClr val="tx2"/>
                </a:solidFill>
              </a:rPr>
              <a:t>search</a:t>
            </a:r>
            <a:r>
              <a:rPr lang="de-DE" sz="1200" dirty="0">
                <a:solidFill>
                  <a:schemeClr val="tx2"/>
                </a:solidFill>
              </a:rPr>
              <a:t> (26.04.2024): </a:t>
            </a:r>
            <a:r>
              <a:rPr lang="de-DE" sz="1200" dirty="0" err="1">
                <a:solidFill>
                  <a:srgbClr val="6C7921"/>
                </a:solidFill>
              </a:rPr>
              <a:t>naturalness</a:t>
            </a:r>
            <a:r>
              <a:rPr lang="de-DE" sz="1200" dirty="0">
                <a:solidFill>
                  <a:srgbClr val="6C7921"/>
                </a:solidFill>
              </a:rPr>
              <a:t> AND </a:t>
            </a:r>
            <a:r>
              <a:rPr lang="de-DE" sz="1200" dirty="0" err="1">
                <a:solidFill>
                  <a:srgbClr val="6C7921"/>
                </a:solidFill>
              </a:rPr>
              <a:t>voice</a:t>
            </a:r>
            <a:r>
              <a:rPr lang="de-DE" sz="1200" dirty="0">
                <a:solidFill>
                  <a:srgbClr val="6C7921"/>
                </a:solidFill>
              </a:rPr>
              <a:t> </a:t>
            </a:r>
            <a:r>
              <a:rPr lang="de-DE" sz="1200" dirty="0">
                <a:solidFill>
                  <a:schemeClr val="tx2"/>
                </a:solidFill>
              </a:rPr>
              <a:t>+ </a:t>
            </a:r>
            <a:r>
              <a:rPr lang="de-DE" sz="1200" dirty="0">
                <a:solidFill>
                  <a:srgbClr val="6C7921"/>
                </a:solidFill>
              </a:rPr>
              <a:t>human-</a:t>
            </a:r>
            <a:r>
              <a:rPr lang="de-DE" sz="1200" dirty="0" err="1">
                <a:solidFill>
                  <a:srgbClr val="6C7921"/>
                </a:solidFill>
              </a:rPr>
              <a:t>likeness</a:t>
            </a:r>
            <a:r>
              <a:rPr lang="de-DE" sz="1200" dirty="0">
                <a:solidFill>
                  <a:srgbClr val="6C7921"/>
                </a:solidFill>
              </a:rPr>
              <a:t> AND </a:t>
            </a:r>
            <a:r>
              <a:rPr lang="de-DE" sz="1200" dirty="0" err="1">
                <a:solidFill>
                  <a:srgbClr val="6C7921"/>
                </a:solidFill>
              </a:rPr>
              <a:t>voice</a:t>
            </a:r>
            <a:r>
              <a:rPr lang="de-DE" sz="1200" dirty="0">
                <a:solidFill>
                  <a:srgbClr val="6C7921"/>
                </a:solidFill>
              </a:rPr>
              <a:t> </a:t>
            </a:r>
            <a:r>
              <a:rPr lang="de-DE" sz="1200" dirty="0">
                <a:solidFill>
                  <a:schemeClr val="tx2"/>
                </a:solidFill>
              </a:rPr>
              <a:t>+ </a:t>
            </a:r>
            <a:r>
              <a:rPr lang="de-DE" sz="1200" dirty="0" err="1">
                <a:solidFill>
                  <a:schemeClr val="tx2"/>
                </a:solidFill>
              </a:rPr>
              <a:t>cited</a:t>
            </a:r>
            <a:r>
              <a:rPr lang="de-DE" sz="1200" dirty="0">
                <a:solidFill>
                  <a:schemeClr val="tx2"/>
                </a:solidFill>
              </a:rPr>
              <a:t> </a:t>
            </a:r>
            <a:r>
              <a:rPr lang="de-DE" sz="1200" dirty="0" err="1">
                <a:solidFill>
                  <a:schemeClr val="tx2"/>
                </a:solidFill>
              </a:rPr>
              <a:t>references</a:t>
            </a:r>
            <a:endParaRPr lang="de-DE" sz="1200" dirty="0">
              <a:solidFill>
                <a:schemeClr val="tx2"/>
              </a:solidFill>
            </a:endParaRPr>
          </a:p>
          <a:p>
            <a:pPr marL="171450" indent="-171450">
              <a:buFont typeface="Arial" panose="020B0604020202020204" pitchFamily="34" charset="0"/>
              <a:buChar char="•"/>
            </a:pP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Inclusion</a:t>
            </a:r>
            <a:r>
              <a:rPr lang="de-DE" sz="1200" dirty="0">
                <a:solidFill>
                  <a:schemeClr val="tx2"/>
                </a:solidFill>
              </a:rPr>
              <a:t> </a:t>
            </a:r>
            <a:r>
              <a:rPr lang="de-DE" sz="1200" dirty="0" err="1">
                <a:solidFill>
                  <a:schemeClr val="tx2"/>
                </a:solidFill>
              </a:rPr>
              <a:t>criteria</a:t>
            </a:r>
            <a:r>
              <a:rPr lang="de-DE" sz="1200" dirty="0">
                <a:solidFill>
                  <a:schemeClr val="tx2"/>
                </a:solidFill>
              </a:rPr>
              <a:t>: </a:t>
            </a:r>
          </a:p>
          <a:p>
            <a:pPr marL="628650" lvl="1" indent="-171450">
              <a:buFont typeface="Arial" panose="020B0604020202020204" pitchFamily="34" charset="0"/>
              <a:buChar char="•"/>
            </a:pPr>
            <a:r>
              <a:rPr lang="en-US" sz="1200" dirty="0">
                <a:solidFill>
                  <a:schemeClr val="tx2"/>
                </a:solidFill>
              </a:rPr>
              <a:t>Naturalness/Human-likeness was either measured or manipulated</a:t>
            </a:r>
          </a:p>
          <a:p>
            <a:pPr marL="628650" lvl="1" indent="-171450">
              <a:buFont typeface="Arial" panose="020B0604020202020204" pitchFamily="34" charset="0"/>
              <a:buChar char="•"/>
            </a:pPr>
            <a:r>
              <a:rPr lang="en-US" sz="1200" dirty="0">
                <a:solidFill>
                  <a:schemeClr val="tx2"/>
                </a:solidFill>
              </a:rPr>
              <a:t>Language: English</a:t>
            </a:r>
          </a:p>
          <a:p>
            <a:pPr marL="628650" lvl="1" indent="-171450">
              <a:buFont typeface="Arial" panose="020B0604020202020204" pitchFamily="34" charset="0"/>
              <a:buChar char="•"/>
            </a:pPr>
            <a:r>
              <a:rPr lang="en-US" sz="1200" dirty="0">
                <a:solidFill>
                  <a:schemeClr val="tx2"/>
                </a:solidFill>
              </a:rPr>
              <a:t>Published in journal or conference contribution</a:t>
            </a:r>
          </a:p>
          <a:p>
            <a:pPr marL="628650" lvl="1" indent="-171450">
              <a:buFont typeface="Arial" panose="020B0604020202020204" pitchFamily="34" charset="0"/>
              <a:buChar char="•"/>
            </a:pPr>
            <a:r>
              <a:rPr lang="en-US" sz="1200" dirty="0">
                <a:solidFill>
                  <a:schemeClr val="tx2"/>
                </a:solidFill>
              </a:rPr>
              <a:t>Human performance/perception data</a:t>
            </a:r>
          </a:p>
          <a:p>
            <a:pPr marL="628650" lvl="1" indent="-171450">
              <a:buFont typeface="Arial" panose="020B0604020202020204" pitchFamily="34" charset="0"/>
              <a:buChar char="•"/>
            </a:pPr>
            <a:r>
              <a:rPr lang="en-US" sz="1200" dirty="0">
                <a:solidFill>
                  <a:schemeClr val="tx2"/>
                </a:solidFill>
              </a:rPr>
              <a:t>Quantitative empirical analysis</a:t>
            </a:r>
          </a:p>
          <a:p>
            <a:pPr marL="628650" lvl="1" indent="-171450">
              <a:buFont typeface="Arial" panose="020B0604020202020204" pitchFamily="34" charset="0"/>
              <a:buChar char="•"/>
            </a:pPr>
            <a:r>
              <a:rPr lang="en-US" sz="1200" dirty="0">
                <a:solidFill>
                  <a:schemeClr val="tx2"/>
                </a:solidFill>
              </a:rPr>
              <a:t>OR integrative works of such works</a:t>
            </a:r>
          </a:p>
          <a:p>
            <a:pPr marL="628650" lvl="1" indent="-171450">
              <a:buFont typeface="Arial" panose="020B0604020202020204" pitchFamily="34" charset="0"/>
              <a:buChar char="•"/>
            </a:pPr>
            <a:r>
              <a:rPr lang="en-US" sz="1200" dirty="0">
                <a:solidFill>
                  <a:schemeClr val="tx2"/>
                </a:solidFill>
                <a:highlight>
                  <a:srgbClr val="C0C0C0"/>
                </a:highlight>
              </a:rPr>
              <a:t>Spoken voice (no singing) -&gt; to be discussed</a:t>
            </a:r>
          </a:p>
          <a:p>
            <a:pPr marL="628650" lvl="1" indent="-171450">
              <a:buFont typeface="Arial" panose="020B0604020202020204" pitchFamily="34" charset="0"/>
              <a:buChar char="•"/>
            </a:pPr>
            <a:r>
              <a:rPr lang="en-US" sz="1200" dirty="0">
                <a:solidFill>
                  <a:schemeClr val="tx2"/>
                </a:solidFill>
                <a:highlight>
                  <a:srgbClr val="C0C0C0"/>
                </a:highlight>
              </a:rPr>
              <a:t>Preprint? -&gt; to be discussed</a:t>
            </a:r>
          </a:p>
          <a:p>
            <a:pPr marL="628650" lvl="1" indent="-171450">
              <a:buFont typeface="Arial" panose="020B0604020202020204" pitchFamily="34" charset="0"/>
              <a:buChar char="•"/>
            </a:pPr>
            <a:r>
              <a:rPr lang="en-US" sz="1200" dirty="0">
                <a:solidFill>
                  <a:schemeClr val="tx2"/>
                </a:solidFill>
              </a:rPr>
              <a:t>Research paper (not presentation of a dataset)</a:t>
            </a:r>
          </a:p>
          <a:p>
            <a:pPr lvl="1"/>
            <a:endParaRPr lang="en-US" sz="1200" dirty="0">
              <a:solidFill>
                <a:schemeClr val="tx2"/>
              </a:solidFill>
            </a:endParaRPr>
          </a:p>
          <a:p>
            <a:pPr lvl="1"/>
            <a:endParaRPr lang="en-US" sz="1200" dirty="0">
              <a:solidFill>
                <a:schemeClr val="tx2"/>
              </a:solidFill>
            </a:endParaRPr>
          </a:p>
          <a:p>
            <a:pPr lvl="1"/>
            <a:r>
              <a:rPr lang="en-US" sz="1200" dirty="0">
                <a:solidFill>
                  <a:schemeClr val="tx2"/>
                </a:solidFill>
              </a:rPr>
              <a:t>-&gt; 66 paper</a:t>
            </a:r>
          </a:p>
          <a:p>
            <a:pPr marL="628650" lvl="1" indent="-171450">
              <a:buFont typeface="Arial" panose="020B0604020202020204" pitchFamily="34" charset="0"/>
              <a:buChar char="•"/>
            </a:pPr>
            <a:endParaRPr lang="de-DE" sz="1200" dirty="0">
              <a:solidFill>
                <a:schemeClr val="tx2"/>
              </a:solidFill>
            </a:endParaRPr>
          </a:p>
          <a:p>
            <a:endParaRPr lang="en-US" sz="1200" dirty="0">
              <a:solidFill>
                <a:schemeClr val="tx2"/>
              </a:solidFill>
            </a:endParaRPr>
          </a:p>
        </p:txBody>
      </p:sp>
    </p:spTree>
    <p:extLst>
      <p:ext uri="{BB962C8B-B14F-4D97-AF65-F5344CB8AC3E}">
        <p14:creationId xmlns:p14="http://schemas.microsoft.com/office/powerpoint/2010/main" val="116808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Box 1: A field in numbers (mini literature review)</a:t>
            </a:r>
          </a:p>
        </p:txBody>
      </p:sp>
      <p:sp>
        <p:nvSpPr>
          <p:cNvPr id="7" name="Textfeld 6">
            <a:extLst>
              <a:ext uri="{FF2B5EF4-FFF2-40B4-BE49-F238E27FC236}">
                <a16:creationId xmlns:a16="http://schemas.microsoft.com/office/drawing/2014/main" id="{AF49F753-4242-4577-AB16-292999EA8E0A}"/>
              </a:ext>
            </a:extLst>
          </p:cNvPr>
          <p:cNvSpPr txBox="1"/>
          <p:nvPr/>
        </p:nvSpPr>
        <p:spPr>
          <a:xfrm>
            <a:off x="340096" y="984985"/>
            <a:ext cx="5987225" cy="553998"/>
          </a:xfrm>
          <a:prstGeom prst="rect">
            <a:avLst/>
          </a:prstGeom>
          <a:noFill/>
        </p:spPr>
        <p:txBody>
          <a:bodyPr wrap="square" rtlCol="0">
            <a:spAutoFit/>
          </a:bodyPr>
          <a:lstStyle/>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sp>
        <p:nvSpPr>
          <p:cNvPr id="9" name="Textfeld 8">
            <a:extLst>
              <a:ext uri="{FF2B5EF4-FFF2-40B4-BE49-F238E27FC236}">
                <a16:creationId xmlns:a16="http://schemas.microsoft.com/office/drawing/2014/main" id="{C31F10FA-9C97-4DAC-B8FA-ED8B91F3A661}"/>
              </a:ext>
            </a:extLst>
          </p:cNvPr>
          <p:cNvSpPr txBox="1"/>
          <p:nvPr/>
        </p:nvSpPr>
        <p:spPr>
          <a:xfrm>
            <a:off x="340096" y="967609"/>
            <a:ext cx="5848433" cy="3367627"/>
          </a:xfrm>
          <a:prstGeom prst="rect">
            <a:avLst/>
          </a:prstGeom>
          <a:noFill/>
        </p:spPr>
        <p:txBody>
          <a:bodyPr wrap="square" lIns="0" tIns="0" rIns="0" bIns="0" rtlCol="0">
            <a:noAutofit/>
          </a:bodyPr>
          <a:lstStyle/>
          <a:p>
            <a:pPr marL="628650" lvl="1" indent="-171450">
              <a:buFont typeface="Arial" panose="020B0604020202020204" pitchFamily="34" charset="0"/>
              <a:buChar char="•"/>
            </a:pPr>
            <a:r>
              <a:rPr lang="de-DE" dirty="0">
                <a:solidFill>
                  <a:schemeClr val="tx2"/>
                </a:solidFill>
              </a:rPr>
              <a:t>Year </a:t>
            </a:r>
            <a:r>
              <a:rPr lang="de-DE" dirty="0" err="1">
                <a:solidFill>
                  <a:schemeClr val="tx2"/>
                </a:solidFill>
              </a:rPr>
              <a:t>range</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Voice type: </a:t>
            </a:r>
            <a:r>
              <a:rPr lang="de-DE" dirty="0" err="1">
                <a:solidFill>
                  <a:schemeClr val="tx2"/>
                </a:solidFill>
              </a:rPr>
              <a:t>synthetic</a:t>
            </a:r>
            <a:r>
              <a:rPr lang="de-DE" dirty="0">
                <a:solidFill>
                  <a:schemeClr val="tx2"/>
                </a:solidFill>
              </a:rPr>
              <a:t>, human-</a:t>
            </a:r>
            <a:r>
              <a:rPr lang="de-DE" dirty="0" err="1">
                <a:solidFill>
                  <a:schemeClr val="tx2"/>
                </a:solidFill>
              </a:rPr>
              <a:t>pathological</a:t>
            </a:r>
            <a:r>
              <a:rPr lang="de-DE" dirty="0">
                <a:solidFill>
                  <a:schemeClr val="tx2"/>
                </a:solidFill>
              </a:rPr>
              <a:t>, human-</a:t>
            </a:r>
            <a:r>
              <a:rPr lang="de-DE" dirty="0" err="1">
                <a:solidFill>
                  <a:schemeClr val="tx2"/>
                </a:solidFill>
              </a:rPr>
              <a:t>manipulated</a:t>
            </a:r>
            <a:r>
              <a:rPr lang="de-DE" dirty="0">
                <a:solidFill>
                  <a:schemeClr val="tx2"/>
                </a:solidFill>
              </a:rPr>
              <a:t>, </a:t>
            </a:r>
            <a:r>
              <a:rPr lang="de-DE" dirty="0" err="1">
                <a:solidFill>
                  <a:schemeClr val="tx2"/>
                </a:solidFill>
              </a:rPr>
              <a:t>mixture</a:t>
            </a:r>
            <a:r>
              <a:rPr lang="de-DE" dirty="0">
                <a:solidFill>
                  <a:schemeClr val="tx2"/>
                </a:solidFill>
              </a:rPr>
              <a:t> (</a:t>
            </a:r>
            <a:r>
              <a:rPr lang="de-DE" dirty="0">
                <a:solidFill>
                  <a:schemeClr val="bg1">
                    <a:lumMod val="50000"/>
                  </a:schemeClr>
                </a:solidFill>
              </a:rPr>
              <a:t>semi-</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Use Naturalness </a:t>
            </a:r>
            <a:r>
              <a:rPr lang="de-DE" dirty="0" err="1">
                <a:solidFill>
                  <a:schemeClr val="tx2"/>
                </a:solidFill>
              </a:rPr>
              <a:t>or</a:t>
            </a:r>
            <a:r>
              <a:rPr lang="de-DE" dirty="0">
                <a:solidFill>
                  <a:schemeClr val="tx2"/>
                </a:solidFill>
              </a:rPr>
              <a:t> </a:t>
            </a:r>
            <a:r>
              <a:rPr lang="de-DE" dirty="0" err="1">
                <a:solidFill>
                  <a:schemeClr val="tx2"/>
                </a:solidFill>
              </a:rPr>
              <a:t>synonyms</a:t>
            </a:r>
            <a:r>
              <a:rPr lang="de-DE" dirty="0">
                <a:solidFill>
                  <a:schemeClr val="tx2"/>
                </a:solidFill>
              </a:rPr>
              <a:t> in </a:t>
            </a:r>
            <a:r>
              <a:rPr lang="de-DE" dirty="0" err="1">
                <a:solidFill>
                  <a:schemeClr val="tx2"/>
                </a:solidFill>
              </a:rPr>
              <a:t>keywords</a:t>
            </a:r>
            <a:r>
              <a:rPr lang="de-DE" dirty="0">
                <a:solidFill>
                  <a:schemeClr val="tx2"/>
                </a:solidFill>
              </a:rPr>
              <a:t> (</a:t>
            </a:r>
            <a:r>
              <a:rPr lang="de-DE" dirty="0">
                <a:solidFill>
                  <a:schemeClr val="bg1">
                    <a:lumMod val="50000"/>
                  </a:schemeClr>
                </a:solidFill>
              </a:rPr>
              <a:t>semi-</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Rating </a:t>
            </a:r>
            <a:r>
              <a:rPr lang="de-DE" dirty="0" err="1">
                <a:solidFill>
                  <a:schemeClr val="tx2"/>
                </a:solidFill>
              </a:rPr>
              <a:t>data</a:t>
            </a:r>
            <a:r>
              <a:rPr lang="de-DE" dirty="0">
                <a:solidFill>
                  <a:schemeClr val="tx2"/>
                </a:solidFill>
              </a:rPr>
              <a:t>, </a:t>
            </a:r>
            <a:r>
              <a:rPr lang="de-DE" dirty="0" err="1">
                <a:solidFill>
                  <a:schemeClr val="tx2"/>
                </a:solidFill>
              </a:rPr>
              <a:t>performance</a:t>
            </a:r>
            <a:r>
              <a:rPr lang="de-DE" dirty="0">
                <a:solidFill>
                  <a:schemeClr val="tx2"/>
                </a:solidFill>
              </a:rPr>
              <a:t> </a:t>
            </a:r>
            <a:r>
              <a:rPr lang="de-DE" dirty="0" err="1">
                <a:solidFill>
                  <a:schemeClr val="tx2"/>
                </a:solidFill>
              </a:rPr>
              <a:t>measures</a:t>
            </a:r>
            <a:r>
              <a:rPr lang="de-DE" dirty="0">
                <a:solidFill>
                  <a:schemeClr val="tx2"/>
                </a:solidFill>
              </a:rPr>
              <a:t>, neuronal </a:t>
            </a:r>
            <a:r>
              <a:rPr lang="de-DE" dirty="0" err="1">
                <a:solidFill>
                  <a:schemeClr val="tx2"/>
                </a:solidFill>
              </a:rPr>
              <a:t>measures</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err="1">
                <a:solidFill>
                  <a:schemeClr val="tx2"/>
                </a:solidFill>
              </a:rPr>
              <a:t>Provide</a:t>
            </a:r>
            <a:r>
              <a:rPr lang="de-DE" dirty="0">
                <a:solidFill>
                  <a:schemeClr val="tx2"/>
                </a:solidFill>
              </a:rPr>
              <a:t> an explicit </a:t>
            </a:r>
            <a:r>
              <a:rPr lang="de-DE" dirty="0" err="1">
                <a:solidFill>
                  <a:schemeClr val="tx2"/>
                </a:solidFill>
              </a:rPr>
              <a:t>definition</a:t>
            </a:r>
            <a:r>
              <a:rPr lang="de-DE" dirty="0">
                <a:solidFill>
                  <a:schemeClr val="tx2"/>
                </a:solidFill>
              </a:rPr>
              <a:t> </a:t>
            </a:r>
            <a:r>
              <a:rPr lang="de-DE" dirty="0" err="1">
                <a:solidFill>
                  <a:schemeClr val="tx2"/>
                </a:solidFill>
              </a:rPr>
              <a:t>of</a:t>
            </a:r>
            <a:r>
              <a:rPr lang="de-DE" dirty="0">
                <a:solidFill>
                  <a:schemeClr val="tx2"/>
                </a:solidFill>
              </a:rPr>
              <a:t> </a:t>
            </a:r>
            <a:r>
              <a:rPr lang="de-DE" dirty="0" err="1">
                <a:solidFill>
                  <a:schemeClr val="tx2"/>
                </a:solidFill>
              </a:rPr>
              <a:t>naturalness</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Use </a:t>
            </a:r>
            <a:r>
              <a:rPr lang="de-DE" dirty="0" err="1">
                <a:solidFill>
                  <a:schemeClr val="tx2"/>
                </a:solidFill>
              </a:rPr>
              <a:t>which</a:t>
            </a:r>
            <a:r>
              <a:rPr lang="de-DE" dirty="0">
                <a:solidFill>
                  <a:schemeClr val="tx2"/>
                </a:solidFill>
              </a:rPr>
              <a:t> </a:t>
            </a:r>
            <a:r>
              <a:rPr lang="de-DE" dirty="0" err="1">
                <a:solidFill>
                  <a:schemeClr val="tx2"/>
                </a:solidFill>
              </a:rPr>
              <a:t>kind</a:t>
            </a:r>
            <a:r>
              <a:rPr lang="de-DE" dirty="0">
                <a:solidFill>
                  <a:schemeClr val="tx2"/>
                </a:solidFill>
              </a:rPr>
              <a:t> </a:t>
            </a:r>
            <a:r>
              <a:rPr lang="de-DE" dirty="0" err="1">
                <a:solidFill>
                  <a:schemeClr val="tx2"/>
                </a:solidFill>
              </a:rPr>
              <a:t>of</a:t>
            </a:r>
            <a:r>
              <a:rPr lang="de-DE" dirty="0">
                <a:solidFill>
                  <a:schemeClr val="tx2"/>
                </a:solidFill>
              </a:rPr>
              <a:t> </a:t>
            </a:r>
            <a:r>
              <a:rPr lang="de-DE" dirty="0" err="1">
                <a:solidFill>
                  <a:schemeClr val="tx2"/>
                </a:solidFill>
              </a:rPr>
              <a:t>conceptualization</a:t>
            </a:r>
            <a:r>
              <a:rPr lang="de-DE" dirty="0">
                <a:solidFill>
                  <a:schemeClr val="tx2"/>
                </a:solidFill>
              </a:rPr>
              <a:t> </a:t>
            </a:r>
            <a:r>
              <a:rPr lang="de-DE" dirty="0" err="1">
                <a:solidFill>
                  <a:schemeClr val="tx2"/>
                </a:solidFill>
              </a:rPr>
              <a:t>from</a:t>
            </a:r>
            <a:r>
              <a:rPr lang="de-DE" dirty="0">
                <a:solidFill>
                  <a:schemeClr val="tx2"/>
                </a:solidFill>
              </a:rPr>
              <a:t> </a:t>
            </a:r>
            <a:r>
              <a:rPr lang="de-DE" dirty="0" err="1">
                <a:solidFill>
                  <a:schemeClr val="tx2"/>
                </a:solidFill>
              </a:rPr>
              <a:t>our</a:t>
            </a:r>
            <a:r>
              <a:rPr lang="de-DE" dirty="0">
                <a:solidFill>
                  <a:schemeClr val="tx2"/>
                </a:solidFill>
              </a:rPr>
              <a:t> </a:t>
            </a:r>
            <a:r>
              <a:rPr lang="de-DE" dirty="0" err="1">
                <a:solidFill>
                  <a:schemeClr val="tx2"/>
                </a:solidFill>
              </a:rPr>
              <a:t>framework</a:t>
            </a:r>
            <a:r>
              <a:rPr lang="de-DE" dirty="0">
                <a:solidFill>
                  <a:schemeClr val="tx2"/>
                </a:solidFill>
              </a:rPr>
              <a:t> (</a:t>
            </a:r>
            <a:r>
              <a:rPr lang="de-DE" dirty="0" err="1">
                <a:solidFill>
                  <a:schemeClr val="bg1">
                    <a:lumMod val="50000"/>
                  </a:schemeClr>
                </a:solidFill>
              </a:rPr>
              <a:t>subjective</a:t>
            </a:r>
            <a:r>
              <a:rPr lang="de-DE" dirty="0">
                <a:solidFill>
                  <a:schemeClr val="tx2"/>
                </a:solidFill>
              </a:rPr>
              <a:t>)</a:t>
            </a:r>
          </a:p>
          <a:p>
            <a:pPr marL="628650" lvl="1" indent="-171450">
              <a:buFont typeface="Arial" panose="020B0604020202020204" pitchFamily="34" charset="0"/>
              <a:buChar char="•"/>
            </a:pPr>
            <a:r>
              <a:rPr lang="de-DE" dirty="0" err="1">
                <a:solidFill>
                  <a:schemeClr val="tx2"/>
                </a:solidFill>
              </a:rPr>
              <a:t>Citations</a:t>
            </a:r>
            <a:r>
              <a:rPr lang="de-DE" dirty="0">
                <a:solidFill>
                  <a:schemeClr val="tx2"/>
                </a:solidFill>
              </a:rPr>
              <a:t> (</a:t>
            </a:r>
            <a:r>
              <a:rPr lang="de-DE" dirty="0" err="1">
                <a:solidFill>
                  <a:schemeClr val="bg1">
                    <a:lumMod val="50000"/>
                  </a:schemeClr>
                </a:solidFill>
              </a:rPr>
              <a:t>objective</a:t>
            </a:r>
            <a:r>
              <a:rPr lang="de-DE" dirty="0">
                <a:solidFill>
                  <a:schemeClr val="tx2"/>
                </a:solidFill>
              </a:rPr>
              <a:t>)</a:t>
            </a:r>
          </a:p>
          <a:p>
            <a:pPr marL="628650" lvl="1" indent="-171450">
              <a:buFont typeface="Arial" panose="020B0604020202020204" pitchFamily="34" charset="0"/>
              <a:buChar char="•"/>
            </a:pPr>
            <a:r>
              <a:rPr lang="de-DE" dirty="0">
                <a:solidFill>
                  <a:schemeClr val="tx2"/>
                </a:solidFill>
              </a:rPr>
              <a:t>Synonyms </a:t>
            </a:r>
            <a:r>
              <a:rPr lang="de-DE" dirty="0" err="1">
                <a:solidFill>
                  <a:schemeClr val="tx2"/>
                </a:solidFill>
              </a:rPr>
              <a:t>for</a:t>
            </a:r>
            <a:r>
              <a:rPr lang="de-DE" dirty="0">
                <a:solidFill>
                  <a:schemeClr val="tx2"/>
                </a:solidFill>
              </a:rPr>
              <a:t> </a:t>
            </a:r>
            <a:r>
              <a:rPr lang="de-DE" dirty="0" err="1">
                <a:solidFill>
                  <a:schemeClr val="tx2"/>
                </a:solidFill>
              </a:rPr>
              <a:t>naturalness</a:t>
            </a:r>
            <a:r>
              <a:rPr lang="de-DE" dirty="0">
                <a:solidFill>
                  <a:schemeClr val="tx2"/>
                </a:solidFill>
              </a:rPr>
              <a:t> (</a:t>
            </a:r>
            <a:r>
              <a:rPr lang="de-DE" dirty="0" err="1">
                <a:solidFill>
                  <a:schemeClr val="bg1">
                    <a:lumMod val="50000"/>
                  </a:schemeClr>
                </a:solidFill>
              </a:rPr>
              <a:t>subjective</a:t>
            </a:r>
            <a:r>
              <a:rPr lang="de-DE" dirty="0">
                <a:solidFill>
                  <a:schemeClr val="tx2"/>
                </a:solidFill>
              </a:rPr>
              <a:t>)</a:t>
            </a:r>
          </a:p>
          <a:p>
            <a:pPr marL="628650" lvl="1" indent="-171450">
              <a:buFont typeface="Arial" panose="020B0604020202020204" pitchFamily="34" charset="0"/>
              <a:buChar char="•"/>
            </a:pPr>
            <a:endParaRPr lang="de-DE" sz="1200" dirty="0">
              <a:solidFill>
                <a:schemeClr val="tx2"/>
              </a:solidFill>
            </a:endParaRPr>
          </a:p>
          <a:p>
            <a:endParaRPr lang="en-US" sz="1200" dirty="0">
              <a:solidFill>
                <a:schemeClr val="tx2"/>
              </a:solidFill>
            </a:endParaRPr>
          </a:p>
        </p:txBody>
      </p:sp>
    </p:spTree>
    <p:extLst>
      <p:ext uri="{BB962C8B-B14F-4D97-AF65-F5344CB8AC3E}">
        <p14:creationId xmlns:p14="http://schemas.microsoft.com/office/powerpoint/2010/main" val="64210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1431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4284800" cy="530915"/>
          </a:xfrm>
          <a:prstGeom prst="rect">
            <a:avLst/>
          </a:prstGeom>
          <a:noFill/>
        </p:spPr>
        <p:txBody>
          <a:bodyPr wrap="square" lIns="0" tIns="0" rIns="0" bIns="0" rtlCol="0">
            <a:noAutofit/>
          </a:bodyPr>
          <a:lstStyle/>
          <a:p>
            <a:r>
              <a:rPr lang="en-US" sz="1500" dirty="0">
                <a:latin typeface="Palatino Linotype" panose="02040502050505030304" pitchFamily="18" charset="0"/>
              </a:rPr>
              <a:t>A concise framework for voice naturalness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735800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 naturalness</a:t>
            </a:r>
          </a:p>
        </p:txBody>
      </p:sp>
      <p:sp>
        <p:nvSpPr>
          <p:cNvPr id="3" name="Textfeld 2">
            <a:extLst>
              <a:ext uri="{FF2B5EF4-FFF2-40B4-BE49-F238E27FC236}">
                <a16:creationId xmlns:a16="http://schemas.microsoft.com/office/drawing/2014/main" id="{0B9F0876-B6E5-149C-8BE0-2350E40B259B}"/>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4" name="Textfeld 3">
            <a:extLst>
              <a:ext uri="{FF2B5EF4-FFF2-40B4-BE49-F238E27FC236}">
                <a16:creationId xmlns:a16="http://schemas.microsoft.com/office/drawing/2014/main" id="{67C716C2-849C-641F-9596-F58260A7BAA1}"/>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5" name="Textfeld 4">
            <a:extLst>
              <a:ext uri="{FF2B5EF4-FFF2-40B4-BE49-F238E27FC236}">
                <a16:creationId xmlns:a16="http://schemas.microsoft.com/office/drawing/2014/main" id="{4D6A2DF6-612F-3EC0-CD18-7E716919852B}"/>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8" name="Textfeld 7">
            <a:extLst>
              <a:ext uri="{FF2B5EF4-FFF2-40B4-BE49-F238E27FC236}">
                <a16:creationId xmlns:a16="http://schemas.microsoft.com/office/drawing/2014/main" id="{45A1619B-DED8-89D2-0579-587D93740A8E}"/>
              </a:ext>
            </a:extLst>
          </p:cNvPr>
          <p:cNvSpPr txBox="1"/>
          <p:nvPr/>
        </p:nvSpPr>
        <p:spPr>
          <a:xfrm>
            <a:off x="2834125" y="2796662"/>
            <a:ext cx="1189749" cy="769441"/>
          </a:xfrm>
          <a:prstGeom prst="rect">
            <a:avLst/>
          </a:prstGeom>
          <a:noFill/>
        </p:spPr>
        <p:txBody>
          <a:bodyPr wrap="square" rtlCol="0">
            <a:spAutoFit/>
          </a:bodyPr>
          <a:lstStyle/>
          <a:p>
            <a:pPr algn="ctr"/>
            <a:r>
              <a:rPr lang="en-US" sz="1100" dirty="0"/>
              <a:t>Example definitions for participants or readers</a:t>
            </a:r>
          </a:p>
        </p:txBody>
      </p:sp>
      <p:sp>
        <p:nvSpPr>
          <p:cNvPr id="9" name="Textfeld 8">
            <a:extLst>
              <a:ext uri="{FF2B5EF4-FFF2-40B4-BE49-F238E27FC236}">
                <a16:creationId xmlns:a16="http://schemas.microsoft.com/office/drawing/2014/main" id="{A22EF44A-87A6-D74B-87C0-5B2DCEB5D7F1}"/>
              </a:ext>
            </a:extLst>
          </p:cNvPr>
          <p:cNvSpPr txBox="1"/>
          <p:nvPr/>
        </p:nvSpPr>
        <p:spPr>
          <a:xfrm>
            <a:off x="906959" y="2753416"/>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t>
            </a:r>
            <a:r>
              <a:rPr lang="en-US" sz="1200" kern="1200" dirty="0">
                <a:solidFill>
                  <a:schemeClr val="dk1"/>
                </a:solidFill>
                <a:effectLst/>
              </a:rPr>
              <a:t>Does this voice sound like a real human speaker?</a:t>
            </a:r>
            <a:r>
              <a:rPr lang="en-US" sz="1200" dirty="0"/>
              <a:t>“</a:t>
            </a:r>
          </a:p>
          <a:p>
            <a:pPr algn="ctr"/>
            <a:endParaRPr lang="en-US" sz="1200" dirty="0"/>
          </a:p>
        </p:txBody>
      </p:sp>
      <p:sp>
        <p:nvSpPr>
          <p:cNvPr id="11" name="Textfeld 10">
            <a:extLst>
              <a:ext uri="{FF2B5EF4-FFF2-40B4-BE49-F238E27FC236}">
                <a16:creationId xmlns:a16="http://schemas.microsoft.com/office/drawing/2014/main" id="{472728A5-2A78-9D78-029F-FAC3B15B56D2}"/>
              </a:ext>
            </a:extLst>
          </p:cNvPr>
          <p:cNvSpPr txBox="1"/>
          <p:nvPr/>
        </p:nvSpPr>
        <p:spPr>
          <a:xfrm>
            <a:off x="4287777" y="2761333"/>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“Does this voice sound distorted?”/ “Does this voice sound untypical/rare/</a:t>
            </a:r>
          </a:p>
          <a:p>
            <a:pPr algn="ctr"/>
            <a:r>
              <a:rPr lang="en-US" sz="1200" dirty="0"/>
              <a:t>unexpected?”</a:t>
            </a:r>
          </a:p>
        </p:txBody>
      </p:sp>
    </p:spTree>
    <p:extLst>
      <p:ext uri="{BB962C8B-B14F-4D97-AF65-F5344CB8AC3E}">
        <p14:creationId xmlns:p14="http://schemas.microsoft.com/office/powerpoint/2010/main" val="1396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Differentiation from other concepts</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2" name="Textfeld 11">
            <a:extLst>
              <a:ext uri="{FF2B5EF4-FFF2-40B4-BE49-F238E27FC236}">
                <a16:creationId xmlns:a16="http://schemas.microsoft.com/office/drawing/2014/main" id="{42D701C9-0CD2-4E31-B24B-6050174D1F09}"/>
              </a:ext>
            </a:extLst>
          </p:cNvPr>
          <p:cNvSpPr txBox="1"/>
          <p:nvPr/>
        </p:nvSpPr>
        <p:spPr>
          <a:xfrm>
            <a:off x="340096" y="984985"/>
            <a:ext cx="2828773" cy="1785104"/>
          </a:xfrm>
          <a:prstGeom prst="rect">
            <a:avLst/>
          </a:prstGeom>
          <a:noFill/>
        </p:spPr>
        <p:txBody>
          <a:bodyPr wrap="square" rtlCol="0">
            <a:spAutoFit/>
          </a:bodyPr>
          <a:lstStyle/>
          <a:p>
            <a:r>
              <a:rPr lang="en-US" sz="1600" dirty="0"/>
              <a:t>Distinctiveness / Typicality</a:t>
            </a:r>
          </a:p>
          <a:p>
            <a:endParaRPr lang="en-US" sz="1600" dirty="0"/>
          </a:p>
          <a:p>
            <a:r>
              <a:rPr lang="en-US" sz="1600" dirty="0"/>
              <a:t>Voice Pathology</a:t>
            </a:r>
          </a:p>
          <a:p>
            <a:endParaRPr lang="en-US" sz="1600" dirty="0"/>
          </a:p>
          <a:p>
            <a:r>
              <a:rPr lang="en-US" sz="1600" dirty="0"/>
              <a:t>Authenticity/Genuineness</a:t>
            </a:r>
          </a:p>
          <a:p>
            <a:endParaRPr lang="en-US" sz="1000" dirty="0"/>
          </a:p>
          <a:p>
            <a:endParaRPr lang="en-US" sz="1000" dirty="0"/>
          </a:p>
          <a:p>
            <a:pPr marL="171450" indent="-171450">
              <a:buFont typeface="Arial" panose="020B0604020202020204" pitchFamily="34" charset="0"/>
              <a:buChar char="•"/>
            </a:pPr>
            <a:endParaRPr lang="en-US" sz="1000" dirty="0"/>
          </a:p>
        </p:txBody>
      </p:sp>
      <p:sp>
        <p:nvSpPr>
          <p:cNvPr id="14" name="Textfeld 13">
            <a:extLst>
              <a:ext uri="{FF2B5EF4-FFF2-40B4-BE49-F238E27FC236}">
                <a16:creationId xmlns:a16="http://schemas.microsoft.com/office/drawing/2014/main" id="{658613F5-73EE-45E1-94E5-7176577372AD}"/>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…to be discussed!</a:t>
            </a:r>
            <a:endParaRPr lang="en-US" sz="1000" dirty="0">
              <a:solidFill>
                <a:srgbClr val="6C7921"/>
              </a:solidFill>
            </a:endParaRPr>
          </a:p>
        </p:txBody>
      </p:sp>
    </p:spTree>
    <p:extLst>
      <p:ext uri="{BB962C8B-B14F-4D97-AF65-F5344CB8AC3E}">
        <p14:creationId xmlns:p14="http://schemas.microsoft.com/office/powerpoint/2010/main" val="4204908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Progressing in conjunction and rooted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52654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Box 2: Recommendations</a:t>
            </a:r>
          </a:p>
        </p:txBody>
      </p:sp>
      <p:sp>
        <p:nvSpPr>
          <p:cNvPr id="7" name="Textfeld 6">
            <a:extLst>
              <a:ext uri="{FF2B5EF4-FFF2-40B4-BE49-F238E27FC236}">
                <a16:creationId xmlns:a16="http://schemas.microsoft.com/office/drawing/2014/main" id="{AF49F753-4242-4577-AB16-292999EA8E0A}"/>
              </a:ext>
            </a:extLst>
          </p:cNvPr>
          <p:cNvSpPr txBox="1"/>
          <p:nvPr/>
        </p:nvSpPr>
        <p:spPr>
          <a:xfrm>
            <a:off x="340096" y="984985"/>
            <a:ext cx="5987225" cy="3262432"/>
          </a:xfrm>
          <a:prstGeom prst="rect">
            <a:avLst/>
          </a:prstGeom>
          <a:noFill/>
        </p:spPr>
        <p:txBody>
          <a:bodyPr wrap="square" rtlCol="0">
            <a:spAutoFit/>
          </a:bodyPr>
          <a:lstStyle/>
          <a:p>
            <a:pPr marL="285750" indent="-285750">
              <a:buFont typeface="Arial" panose="020B0604020202020204" pitchFamily="34" charset="0"/>
              <a:buChar char="•"/>
            </a:pPr>
            <a:r>
              <a:rPr lang="en-US" sz="1600" dirty="0"/>
              <a:t>Offer a concise definition to both readers as participants of studies</a:t>
            </a:r>
          </a:p>
          <a:p>
            <a:pPr marL="285750" indent="-285750">
              <a:buFont typeface="Arial" panose="020B0604020202020204" pitchFamily="34" charset="0"/>
              <a:buChar char="•"/>
            </a:pPr>
            <a:r>
              <a:rPr lang="en-US" sz="1600" dirty="0"/>
              <a:t>USE PROPER KEYWORDS to make research findable (Recommendations: Naturalness OR Human-likeness)</a:t>
            </a:r>
          </a:p>
          <a:p>
            <a:pPr marL="285750" indent="-285750">
              <a:buFont typeface="Arial" panose="020B0604020202020204" pitchFamily="34" charset="0"/>
              <a:buChar char="•"/>
            </a:pPr>
            <a:r>
              <a:rPr lang="en-US" sz="1600" dirty="0"/>
              <a:t>Full report of everything, especially reliability, instructions to listeners and acoustic manipulation/measurements</a:t>
            </a:r>
          </a:p>
          <a:p>
            <a:pPr marL="285750" indent="-285750">
              <a:buFont typeface="Arial" panose="020B0604020202020204" pitchFamily="34" charset="0"/>
              <a:buChar char="•"/>
            </a:pPr>
            <a:r>
              <a:rPr lang="en-US" sz="1600" dirty="0"/>
              <a:t>Wherever possible provide stimulus examples  (auditory impression simply tells you more than just acoustic measurements and descriptions) </a:t>
            </a:r>
          </a:p>
          <a:p>
            <a:pPr marL="285750" indent="-285750">
              <a:buFont typeface="Arial" panose="020B0604020202020204" pitchFamily="34" charset="0"/>
              <a:buChar char="•"/>
            </a:pPr>
            <a:r>
              <a:rPr lang="en-US" sz="1600" dirty="0"/>
              <a:t>(bridging different publication culture, different scientific standards </a:t>
            </a:r>
            <a:r>
              <a:rPr lang="en-US" sz="1600" dirty="0" err="1"/>
              <a:t>etc</a:t>
            </a:r>
            <a:r>
              <a:rPr lang="en-US" sz="1600" dirty="0"/>
              <a:t>). </a:t>
            </a:r>
          </a:p>
          <a:p>
            <a:pPr marL="285750" indent="-285750">
              <a:buFont typeface="Arial" panose="020B0604020202020204" pitchFamily="34" charset="0"/>
              <a:buChar char="•"/>
            </a:pPr>
            <a:r>
              <a:rPr lang="en-US" sz="1600" dirty="0"/>
              <a:t>Keep the wide readership in mind (very interdisciplinary field), avoid very technical jargon</a:t>
            </a:r>
          </a:p>
          <a:p>
            <a:endParaRPr lang="en-US" sz="1000" dirty="0"/>
          </a:p>
          <a:p>
            <a:endParaRPr lang="en-US" sz="1000" dirty="0"/>
          </a:p>
          <a:p>
            <a:pPr marL="171450" indent="-171450">
              <a:buFont typeface="Arial" panose="020B0604020202020204" pitchFamily="34" charset="0"/>
              <a:buChar char="•"/>
            </a:pPr>
            <a:endParaRPr lang="en-US" sz="1000" dirty="0"/>
          </a:p>
        </p:txBody>
      </p:sp>
    </p:spTree>
    <p:extLst>
      <p:ext uri="{BB962C8B-B14F-4D97-AF65-F5344CB8AC3E}">
        <p14:creationId xmlns:p14="http://schemas.microsoft.com/office/powerpoint/2010/main" val="4141642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9B13-347D-08EB-6CF1-ABD628BD41B5}"/>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A3BDAED6-C640-B3E7-F727-8886A7BF8CB4}"/>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71E7A699-6F2F-2C93-B60A-1DBA1728BA41}"/>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996740D7-C38F-D083-7CAB-2BFCD1CC14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10" name="Textfeld 9">
            <a:extLst>
              <a:ext uri="{FF2B5EF4-FFF2-40B4-BE49-F238E27FC236}">
                <a16:creationId xmlns:a16="http://schemas.microsoft.com/office/drawing/2014/main" id="{77CEF720-2F7A-FBD5-A1EA-AB491EFD1C67}"/>
              </a:ext>
            </a:extLst>
          </p:cNvPr>
          <p:cNvSpPr txBox="1"/>
          <p:nvPr/>
        </p:nvSpPr>
        <p:spPr>
          <a:xfrm>
            <a:off x="4857488" y="4111563"/>
            <a:ext cx="1217000" cy="276999"/>
          </a:xfrm>
          <a:prstGeom prst="rect">
            <a:avLst/>
          </a:prstGeom>
          <a:noFill/>
        </p:spPr>
        <p:txBody>
          <a:bodyPr wrap="none" rtlCol="0">
            <a:spAutoFit/>
          </a:bodyPr>
          <a:lstStyle/>
          <a:p>
            <a:r>
              <a:rPr lang="en-US" sz="1200" dirty="0"/>
              <a:t>Belin et al (2011)</a:t>
            </a:r>
          </a:p>
        </p:txBody>
      </p:sp>
      <p:pic>
        <p:nvPicPr>
          <p:cNvPr id="4" name="Grafik 3">
            <a:extLst>
              <a:ext uri="{FF2B5EF4-FFF2-40B4-BE49-F238E27FC236}">
                <a16:creationId xmlns:a16="http://schemas.microsoft.com/office/drawing/2014/main" id="{40CC9338-0422-7F04-214F-562EDC54905E}"/>
              </a:ext>
            </a:extLst>
          </p:cNvPr>
          <p:cNvPicPr>
            <a:picLocks noChangeAspect="1"/>
          </p:cNvPicPr>
          <p:nvPr/>
        </p:nvPicPr>
        <p:blipFill>
          <a:blip r:embed="rId3"/>
          <a:stretch>
            <a:fillRect/>
          </a:stretch>
        </p:blipFill>
        <p:spPr>
          <a:xfrm>
            <a:off x="756517" y="963373"/>
            <a:ext cx="5344966" cy="3093982"/>
          </a:xfrm>
          <a:prstGeom prst="rect">
            <a:avLst/>
          </a:prstGeom>
        </p:spPr>
      </p:pic>
    </p:spTree>
    <p:extLst>
      <p:ext uri="{BB962C8B-B14F-4D97-AF65-F5344CB8AC3E}">
        <p14:creationId xmlns:p14="http://schemas.microsoft.com/office/powerpoint/2010/main" val="323776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25057" y="873885"/>
            <a:ext cx="6305070" cy="1169551"/>
          </a:xfrm>
          <a:prstGeom prst="rect">
            <a:avLst/>
          </a:prstGeom>
          <a:noFill/>
        </p:spPr>
        <p:txBody>
          <a:bodyPr wrap="square" rtlCol="0">
            <a:spAutoFit/>
          </a:bodyPr>
          <a:lstStyle/>
          <a:p>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1000" dirty="0"/>
              <a:t>(Stepp &amp; </a:t>
            </a:r>
            <a:r>
              <a:rPr lang="en-US" sz="1000" dirty="0" err="1"/>
              <a:t>Voijtech</a:t>
            </a:r>
            <a:r>
              <a:rPr lang="en-US" sz="1000" dirty="0"/>
              <a:t>, 2019)</a:t>
            </a:r>
          </a:p>
        </p:txBody>
      </p:sp>
      <p:sp>
        <p:nvSpPr>
          <p:cNvPr id="8" name="Textfeld 7">
            <a:extLst>
              <a:ext uri="{FF2B5EF4-FFF2-40B4-BE49-F238E27FC236}">
                <a16:creationId xmlns:a16="http://schemas.microsoft.com/office/drawing/2014/main" id="{E1FCFC14-15CE-9903-25F8-5E5C45003F4F}"/>
              </a:ext>
            </a:extLst>
          </p:cNvPr>
          <p:cNvSpPr txBox="1"/>
          <p:nvPr/>
        </p:nvSpPr>
        <p:spPr>
          <a:xfrm>
            <a:off x="225057" y="4020028"/>
            <a:ext cx="3913251" cy="307777"/>
          </a:xfrm>
          <a:prstGeom prst="rect">
            <a:avLst/>
          </a:prstGeom>
          <a:noFill/>
        </p:spPr>
        <p:txBody>
          <a:bodyPr wrap="none" rtlCol="0">
            <a:spAutoFit/>
          </a:bodyPr>
          <a:lstStyle/>
          <a:p>
            <a:r>
              <a:rPr lang="en-US" sz="1400" i="1" dirty="0"/>
              <a:t>“It is like my toaster is speaking to me.” </a:t>
            </a:r>
            <a:r>
              <a:rPr lang="en-US" sz="1000" dirty="0"/>
              <a:t>(</a:t>
            </a:r>
            <a:r>
              <a:rPr lang="en-US" sz="1000" dirty="0" err="1"/>
              <a:t>Kühne</a:t>
            </a:r>
            <a:r>
              <a:rPr lang="en-US" sz="1000" dirty="0"/>
              <a:t> et al. 2020)</a:t>
            </a:r>
          </a:p>
        </p:txBody>
      </p:sp>
      <p:sp>
        <p:nvSpPr>
          <p:cNvPr id="4" name="Textfeld 3">
            <a:extLst>
              <a:ext uri="{FF2B5EF4-FFF2-40B4-BE49-F238E27FC236}">
                <a16:creationId xmlns:a16="http://schemas.microsoft.com/office/drawing/2014/main" id="{636AC3B3-F6AA-D874-86D4-B7BE7F32BF53}"/>
              </a:ext>
            </a:extLst>
          </p:cNvPr>
          <p:cNvSpPr txBox="1"/>
          <p:nvPr/>
        </p:nvSpPr>
        <p:spPr>
          <a:xfrm>
            <a:off x="210625" y="2219437"/>
            <a:ext cx="6305070" cy="1600438"/>
          </a:xfrm>
          <a:prstGeom prst="rect">
            <a:avLst/>
          </a:prstGeom>
          <a:noFill/>
        </p:spPr>
        <p:txBody>
          <a:bodyPr wrap="square" rtlCol="0">
            <a:spAutoFit/>
          </a:bodyPr>
          <a:lstStyle/>
          <a:p>
            <a:r>
              <a:rPr lang="en-US" sz="14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1000" dirty="0"/>
              <a:t>(</a:t>
            </a:r>
            <a:r>
              <a:rPr lang="en-US" sz="1000" dirty="0" err="1"/>
              <a:t>Schreibelmayer</a:t>
            </a:r>
            <a:r>
              <a:rPr lang="en-US" sz="1000" dirty="0"/>
              <a:t> &amp; Mara, 2022)</a:t>
            </a:r>
          </a:p>
        </p:txBody>
      </p:sp>
    </p:spTree>
    <p:extLst>
      <p:ext uri="{BB962C8B-B14F-4D97-AF65-F5344CB8AC3E}">
        <p14:creationId xmlns:p14="http://schemas.microsoft.com/office/powerpoint/2010/main" val="20132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F3D6-CF10-D79A-AA95-3EECA34CD8D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7BA180D5-980C-01A6-3963-259705873A1C}"/>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9E4D4131-9BE1-665B-B3C2-DA68EFD2757F}"/>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D96646D-E5D0-17E4-3E39-C2C9454807FD}"/>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3" name="Textfeld 2">
            <a:extLst>
              <a:ext uri="{FF2B5EF4-FFF2-40B4-BE49-F238E27FC236}">
                <a16:creationId xmlns:a16="http://schemas.microsoft.com/office/drawing/2014/main" id="{3C8CC951-F7DC-AF19-1CD6-C3B9038A5C5A}"/>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voices special?</a:t>
            </a:r>
          </a:p>
          <a:p>
            <a:pPr algn="ctr"/>
            <a:endParaRPr lang="en-US" sz="1200" dirty="0"/>
          </a:p>
        </p:txBody>
      </p:sp>
      <p:sp>
        <p:nvSpPr>
          <p:cNvPr id="5" name="Textfeld 4">
            <a:extLst>
              <a:ext uri="{FF2B5EF4-FFF2-40B4-BE49-F238E27FC236}">
                <a16:creationId xmlns:a16="http://schemas.microsoft.com/office/drawing/2014/main" id="{06FDEF6E-97D9-9228-8914-ACF78A799FDB}"/>
              </a:ext>
            </a:extLst>
          </p:cNvPr>
          <p:cNvSpPr txBox="1"/>
          <p:nvPr/>
        </p:nvSpPr>
        <p:spPr>
          <a:xfrm>
            <a:off x="865789"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human</a:t>
            </a:r>
            <a:r>
              <a:rPr lang="en-US" sz="1200" dirty="0"/>
              <a:t> voices special?</a:t>
            </a:r>
          </a:p>
          <a:p>
            <a:pPr algn="ctr"/>
            <a:endParaRPr lang="en-US" sz="1200" dirty="0"/>
          </a:p>
        </p:txBody>
      </p:sp>
      <p:sp>
        <p:nvSpPr>
          <p:cNvPr id="7" name="Textfeld 6">
            <a:extLst>
              <a:ext uri="{FF2B5EF4-FFF2-40B4-BE49-F238E27FC236}">
                <a16:creationId xmlns:a16="http://schemas.microsoft.com/office/drawing/2014/main" id="{96ED7EB8-DA7A-B247-0F8D-003065EFAB6B}"/>
              </a:ext>
            </a:extLst>
          </p:cNvPr>
          <p:cNvSpPr txBox="1"/>
          <p:nvPr/>
        </p:nvSpPr>
        <p:spPr>
          <a:xfrm>
            <a:off x="2597368" y="2579901"/>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natural</a:t>
            </a:r>
            <a:r>
              <a:rPr lang="en-US" sz="1200" dirty="0"/>
              <a:t> voices special?</a:t>
            </a:r>
          </a:p>
          <a:p>
            <a:pPr algn="ctr"/>
            <a:endParaRPr lang="en-US" sz="1200" dirty="0"/>
          </a:p>
        </p:txBody>
      </p:sp>
      <p:sp>
        <p:nvSpPr>
          <p:cNvPr id="9" name="Textfeld 8">
            <a:extLst>
              <a:ext uri="{FF2B5EF4-FFF2-40B4-BE49-F238E27FC236}">
                <a16:creationId xmlns:a16="http://schemas.microsoft.com/office/drawing/2014/main" id="{CDC3556C-CC3F-4315-78DF-26BA1DE3DEC7}"/>
              </a:ext>
            </a:extLst>
          </p:cNvPr>
          <p:cNvSpPr txBox="1"/>
          <p:nvPr/>
        </p:nvSpPr>
        <p:spPr>
          <a:xfrm>
            <a:off x="4328948"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healthy</a:t>
            </a:r>
            <a:r>
              <a:rPr lang="en-US" sz="1200" dirty="0"/>
              <a:t> voices special?</a:t>
            </a:r>
          </a:p>
          <a:p>
            <a:pPr algn="ctr"/>
            <a:endParaRPr lang="en-US" sz="1200" dirty="0"/>
          </a:p>
        </p:txBody>
      </p:sp>
    </p:spTree>
    <p:extLst>
      <p:ext uri="{BB962C8B-B14F-4D97-AF65-F5344CB8AC3E}">
        <p14:creationId xmlns:p14="http://schemas.microsoft.com/office/powerpoint/2010/main" val="30448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AA37-2D1D-6730-7B93-6916C06619F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112C4A7F-4309-9F48-D203-4262A10874E6}"/>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D9C38FF1-9D22-3987-839F-8612F54C936A}"/>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0886C381-4DC2-7961-9D5A-9A7B8681ADE8}"/>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AE6D79D2-7D11-369C-2089-25C9CE924B52}"/>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1" name="Textfeld 10">
            <a:extLst>
              <a:ext uri="{FF2B5EF4-FFF2-40B4-BE49-F238E27FC236}">
                <a16:creationId xmlns:a16="http://schemas.microsoft.com/office/drawing/2014/main" id="{8E751961-E0CF-7B8E-25FC-1618A2A47B8A}"/>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12" name="Textfeld 11">
            <a:extLst>
              <a:ext uri="{FF2B5EF4-FFF2-40B4-BE49-F238E27FC236}">
                <a16:creationId xmlns:a16="http://schemas.microsoft.com/office/drawing/2014/main" id="{EA48100E-7ABC-B97D-E368-3149BE27D957}"/>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13" name="Textfeld 12">
            <a:extLst>
              <a:ext uri="{FF2B5EF4-FFF2-40B4-BE49-F238E27FC236}">
                <a16:creationId xmlns:a16="http://schemas.microsoft.com/office/drawing/2014/main" id="{6BE1721B-F8F5-D67A-1F89-CDED951BDC2E}"/>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14" name="Textfeld 13">
            <a:extLst>
              <a:ext uri="{FF2B5EF4-FFF2-40B4-BE49-F238E27FC236}">
                <a16:creationId xmlns:a16="http://schemas.microsoft.com/office/drawing/2014/main" id="{30510D51-E678-F819-7A7A-FFA291964AD4}"/>
              </a:ext>
            </a:extLst>
          </p:cNvPr>
          <p:cNvSpPr txBox="1"/>
          <p:nvPr/>
        </p:nvSpPr>
        <p:spPr>
          <a:xfrm>
            <a:off x="906960" y="2853559"/>
            <a:ext cx="5044080"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Is the perception between human and non-human voices categorical?</a:t>
            </a:r>
          </a:p>
          <a:p>
            <a:pPr marL="285750" indent="-285750">
              <a:buFont typeface="Arial" panose="020B0604020202020204" pitchFamily="34" charset="0"/>
              <a:buChar char="•"/>
            </a:pPr>
            <a:r>
              <a:rPr lang="en-US" sz="1200" dirty="0"/>
              <a:t>Do similar rules/patterns apply to naturalness variation within human voices compared to human/non-human voices?</a:t>
            </a:r>
          </a:p>
          <a:p>
            <a:pPr marL="285750" indent="-285750">
              <a:buFont typeface="Arial" panose="020B0604020202020204" pitchFamily="34" charset="0"/>
              <a:buChar char="•"/>
            </a:pPr>
            <a:r>
              <a:rPr lang="en-US" sz="1200" dirty="0"/>
              <a:t>How does naturalness affect the processing in the brain?</a:t>
            </a:r>
          </a:p>
          <a:p>
            <a:pPr marL="285750" indent="-285750">
              <a:buFont typeface="Arial" panose="020B0604020202020204" pitchFamily="34" charset="0"/>
              <a:buChar char="•"/>
            </a:pPr>
            <a:r>
              <a:rPr lang="en-US" sz="1200" dirty="0"/>
              <a:t>Which role does experience play? / adaptability</a:t>
            </a:r>
          </a:p>
          <a:p>
            <a:pPr marL="285750" indent="-285750">
              <a:buFont typeface="Arial" panose="020B0604020202020204" pitchFamily="34" charset="0"/>
              <a:buChar char="•"/>
            </a:pPr>
            <a:r>
              <a:rPr lang="en-US" sz="1200" dirty="0"/>
              <a:t>Does reduced naturalness due to stimulus manipulation have implications for ecological validity?</a:t>
            </a:r>
          </a:p>
        </p:txBody>
      </p:sp>
    </p:spTree>
    <p:extLst>
      <p:ext uri="{BB962C8B-B14F-4D97-AF65-F5344CB8AC3E}">
        <p14:creationId xmlns:p14="http://schemas.microsoft.com/office/powerpoint/2010/main" val="29182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Additional stuff</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4801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3" name="Grafik 2">
            <a:extLst>
              <a:ext uri="{FF2B5EF4-FFF2-40B4-BE49-F238E27FC236}">
                <a16:creationId xmlns:a16="http://schemas.microsoft.com/office/drawing/2014/main" id="{5F3224C2-8CB4-47A3-940F-FF88DA65D111}"/>
              </a:ext>
            </a:extLst>
          </p:cNvPr>
          <p:cNvPicPr>
            <a:picLocks noChangeAspect="1"/>
          </p:cNvPicPr>
          <p:nvPr/>
        </p:nvPicPr>
        <p:blipFill>
          <a:blip r:embed="rId3"/>
          <a:stretch>
            <a:fillRect/>
          </a:stretch>
        </p:blipFill>
        <p:spPr>
          <a:xfrm>
            <a:off x="200399" y="870038"/>
            <a:ext cx="3447536" cy="1359786"/>
          </a:xfrm>
          <a:prstGeom prst="rect">
            <a:avLst/>
          </a:prstGeom>
          <a:ln>
            <a:solidFill>
              <a:schemeClr val="tx1"/>
            </a:solidFill>
          </a:ln>
        </p:spPr>
      </p:pic>
      <p:pic>
        <p:nvPicPr>
          <p:cNvPr id="7" name="Grafik 6">
            <a:extLst>
              <a:ext uri="{FF2B5EF4-FFF2-40B4-BE49-F238E27FC236}">
                <a16:creationId xmlns:a16="http://schemas.microsoft.com/office/drawing/2014/main" id="{06ADE129-AD90-493E-98DF-2F339A5BA41C}"/>
              </a:ext>
            </a:extLst>
          </p:cNvPr>
          <p:cNvPicPr>
            <a:picLocks noChangeAspect="1"/>
          </p:cNvPicPr>
          <p:nvPr/>
        </p:nvPicPr>
        <p:blipFill>
          <a:blip r:embed="rId4"/>
          <a:stretch>
            <a:fillRect/>
          </a:stretch>
        </p:blipFill>
        <p:spPr>
          <a:xfrm>
            <a:off x="3788627" y="860090"/>
            <a:ext cx="2817344" cy="1893134"/>
          </a:xfrm>
          <a:prstGeom prst="rect">
            <a:avLst/>
          </a:prstGeom>
          <a:ln>
            <a:solidFill>
              <a:schemeClr val="tx1"/>
            </a:solidFill>
          </a:ln>
        </p:spPr>
      </p:pic>
      <p:sp>
        <p:nvSpPr>
          <p:cNvPr id="9" name="Textfeld 8">
            <a:extLst>
              <a:ext uri="{FF2B5EF4-FFF2-40B4-BE49-F238E27FC236}">
                <a16:creationId xmlns:a16="http://schemas.microsoft.com/office/drawing/2014/main" id="{2BFE5142-5DE4-4158-9814-A5E498D2E1DD}"/>
              </a:ext>
            </a:extLst>
          </p:cNvPr>
          <p:cNvSpPr txBox="1"/>
          <p:nvPr/>
        </p:nvSpPr>
        <p:spPr>
          <a:xfrm>
            <a:off x="116724" y="2191404"/>
            <a:ext cx="486030" cy="276999"/>
          </a:xfrm>
          <a:prstGeom prst="rect">
            <a:avLst/>
          </a:prstGeom>
          <a:noFill/>
        </p:spPr>
        <p:txBody>
          <a:bodyPr wrap="none" rtlCol="0">
            <a:spAutoFit/>
          </a:bodyPr>
          <a:lstStyle/>
          <a:p>
            <a:r>
              <a:rPr lang="en-US" sz="1200" dirty="0"/>
              <a:t>2020</a:t>
            </a:r>
          </a:p>
        </p:txBody>
      </p:sp>
      <p:sp>
        <p:nvSpPr>
          <p:cNvPr id="10" name="Textfeld 9">
            <a:extLst>
              <a:ext uri="{FF2B5EF4-FFF2-40B4-BE49-F238E27FC236}">
                <a16:creationId xmlns:a16="http://schemas.microsoft.com/office/drawing/2014/main" id="{C6A0F9D7-8A1E-4570-BE1E-311A671BE4F8}"/>
              </a:ext>
            </a:extLst>
          </p:cNvPr>
          <p:cNvSpPr txBox="1"/>
          <p:nvPr/>
        </p:nvSpPr>
        <p:spPr>
          <a:xfrm>
            <a:off x="6248356" y="3031261"/>
            <a:ext cx="486030" cy="276999"/>
          </a:xfrm>
          <a:prstGeom prst="rect">
            <a:avLst/>
          </a:prstGeom>
          <a:noFill/>
        </p:spPr>
        <p:txBody>
          <a:bodyPr wrap="none" rtlCol="0">
            <a:spAutoFit/>
          </a:bodyPr>
          <a:lstStyle/>
          <a:p>
            <a:r>
              <a:rPr lang="en-US" sz="1200" dirty="0"/>
              <a:t>2021</a:t>
            </a:r>
          </a:p>
        </p:txBody>
      </p:sp>
      <p:sp>
        <p:nvSpPr>
          <p:cNvPr id="11" name="Textfeld 10">
            <a:extLst>
              <a:ext uri="{FF2B5EF4-FFF2-40B4-BE49-F238E27FC236}">
                <a16:creationId xmlns:a16="http://schemas.microsoft.com/office/drawing/2014/main" id="{1A52CB91-352D-4E31-ACF5-174C525057F8}"/>
              </a:ext>
            </a:extLst>
          </p:cNvPr>
          <p:cNvSpPr txBox="1"/>
          <p:nvPr/>
        </p:nvSpPr>
        <p:spPr>
          <a:xfrm>
            <a:off x="6227044" y="2698001"/>
            <a:ext cx="486030" cy="276999"/>
          </a:xfrm>
          <a:prstGeom prst="rect">
            <a:avLst/>
          </a:prstGeom>
          <a:noFill/>
        </p:spPr>
        <p:txBody>
          <a:bodyPr wrap="none" rtlCol="0">
            <a:spAutoFit/>
          </a:bodyPr>
          <a:lstStyle/>
          <a:p>
            <a:r>
              <a:rPr lang="en-US" sz="1200" dirty="0"/>
              <a:t>2023</a:t>
            </a:r>
          </a:p>
        </p:txBody>
      </p:sp>
      <p:pic>
        <p:nvPicPr>
          <p:cNvPr id="12" name="Grafik 11">
            <a:extLst>
              <a:ext uri="{FF2B5EF4-FFF2-40B4-BE49-F238E27FC236}">
                <a16:creationId xmlns:a16="http://schemas.microsoft.com/office/drawing/2014/main" id="{C37E4797-0AA1-4E20-BA9C-2B98B2808A96}"/>
              </a:ext>
            </a:extLst>
          </p:cNvPr>
          <p:cNvPicPr>
            <a:picLocks noChangeAspect="1"/>
          </p:cNvPicPr>
          <p:nvPr/>
        </p:nvPicPr>
        <p:blipFill>
          <a:blip r:embed="rId5"/>
          <a:stretch>
            <a:fillRect/>
          </a:stretch>
        </p:blipFill>
        <p:spPr>
          <a:xfrm>
            <a:off x="613518" y="2545243"/>
            <a:ext cx="1242500" cy="1873272"/>
          </a:xfrm>
          <a:prstGeom prst="rect">
            <a:avLst/>
          </a:prstGeom>
          <a:ln>
            <a:solidFill>
              <a:schemeClr val="tx1"/>
            </a:solidFill>
          </a:ln>
        </p:spPr>
      </p:pic>
      <p:sp>
        <p:nvSpPr>
          <p:cNvPr id="13" name="Textfeld 12">
            <a:extLst>
              <a:ext uri="{FF2B5EF4-FFF2-40B4-BE49-F238E27FC236}">
                <a16:creationId xmlns:a16="http://schemas.microsoft.com/office/drawing/2014/main" id="{4B2637B8-11A8-425D-871D-5A512F02BFA9}"/>
              </a:ext>
            </a:extLst>
          </p:cNvPr>
          <p:cNvSpPr txBox="1"/>
          <p:nvPr/>
        </p:nvSpPr>
        <p:spPr>
          <a:xfrm>
            <a:off x="211257" y="4206776"/>
            <a:ext cx="486030" cy="276999"/>
          </a:xfrm>
          <a:prstGeom prst="rect">
            <a:avLst/>
          </a:prstGeom>
          <a:noFill/>
        </p:spPr>
        <p:txBody>
          <a:bodyPr wrap="none" rtlCol="0">
            <a:spAutoFit/>
          </a:bodyPr>
          <a:lstStyle/>
          <a:p>
            <a:r>
              <a:rPr lang="en-US" sz="1200" dirty="0"/>
              <a:t>2017</a:t>
            </a:r>
          </a:p>
        </p:txBody>
      </p:sp>
      <p:pic>
        <p:nvPicPr>
          <p:cNvPr id="14" name="Grafik 13">
            <a:extLst>
              <a:ext uri="{FF2B5EF4-FFF2-40B4-BE49-F238E27FC236}">
                <a16:creationId xmlns:a16="http://schemas.microsoft.com/office/drawing/2014/main" id="{DC7959EE-3317-45D7-91F3-CF452887583D}"/>
              </a:ext>
            </a:extLst>
          </p:cNvPr>
          <p:cNvPicPr>
            <a:picLocks noChangeAspect="1"/>
          </p:cNvPicPr>
          <p:nvPr/>
        </p:nvPicPr>
        <p:blipFill>
          <a:blip r:embed="rId6"/>
          <a:stretch>
            <a:fillRect/>
          </a:stretch>
        </p:blipFill>
        <p:spPr>
          <a:xfrm>
            <a:off x="2140657" y="3244154"/>
            <a:ext cx="4465314" cy="1191791"/>
          </a:xfrm>
          <a:prstGeom prst="rect">
            <a:avLst/>
          </a:prstGeom>
          <a:ln>
            <a:solidFill>
              <a:schemeClr val="tx1"/>
            </a:solidFill>
          </a:ln>
        </p:spPr>
      </p:pic>
    </p:spTree>
    <p:extLst>
      <p:ext uri="{BB962C8B-B14F-4D97-AF65-F5344CB8AC3E}">
        <p14:creationId xmlns:p14="http://schemas.microsoft.com/office/powerpoint/2010/main" val="235811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5" name="Grafik 4">
            <a:extLst>
              <a:ext uri="{FF2B5EF4-FFF2-40B4-BE49-F238E27FC236}">
                <a16:creationId xmlns:a16="http://schemas.microsoft.com/office/drawing/2014/main" id="{30F916AE-40CC-407D-AC87-E3F66D4B65F1}"/>
              </a:ext>
            </a:extLst>
          </p:cNvPr>
          <p:cNvPicPr>
            <a:picLocks noChangeAspect="1"/>
          </p:cNvPicPr>
          <p:nvPr/>
        </p:nvPicPr>
        <p:blipFill>
          <a:blip r:embed="rId3"/>
          <a:stretch>
            <a:fillRect/>
          </a:stretch>
        </p:blipFill>
        <p:spPr>
          <a:xfrm>
            <a:off x="340095" y="1184609"/>
            <a:ext cx="5864872" cy="2397791"/>
          </a:xfrm>
          <a:prstGeom prst="rect">
            <a:avLst/>
          </a:prstGeom>
          <a:ln>
            <a:solidFill>
              <a:schemeClr val="tx1"/>
            </a:solidFill>
          </a:ln>
        </p:spPr>
      </p:pic>
      <p:sp>
        <p:nvSpPr>
          <p:cNvPr id="10" name="Textfeld 9">
            <a:extLst>
              <a:ext uri="{FF2B5EF4-FFF2-40B4-BE49-F238E27FC236}">
                <a16:creationId xmlns:a16="http://schemas.microsoft.com/office/drawing/2014/main" id="{C6A0F9D7-8A1E-4570-BE1E-311A671BE4F8}"/>
              </a:ext>
            </a:extLst>
          </p:cNvPr>
          <p:cNvSpPr txBox="1"/>
          <p:nvPr/>
        </p:nvSpPr>
        <p:spPr>
          <a:xfrm>
            <a:off x="5827297" y="3539441"/>
            <a:ext cx="486030" cy="276999"/>
          </a:xfrm>
          <a:prstGeom prst="rect">
            <a:avLst/>
          </a:prstGeom>
          <a:noFill/>
        </p:spPr>
        <p:txBody>
          <a:bodyPr wrap="none" rtlCol="0">
            <a:spAutoFit/>
          </a:bodyPr>
          <a:lstStyle/>
          <a:p>
            <a:r>
              <a:rPr lang="en-US" sz="1200" dirty="0"/>
              <a:t>2023</a:t>
            </a:r>
          </a:p>
        </p:txBody>
      </p:sp>
    </p:spTree>
    <p:extLst>
      <p:ext uri="{BB962C8B-B14F-4D97-AF65-F5344CB8AC3E}">
        <p14:creationId xmlns:p14="http://schemas.microsoft.com/office/powerpoint/2010/main" val="3194477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0B9D-DB47-4C19-851B-F0F314E919E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58ECB-0765-7EA1-6D33-EF148F8E4D9D}"/>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6841C760-64C8-1C86-49D1-D6169ADF82D2}"/>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4F6BAAF-115B-1DE6-EFF4-67882FB4B95E}"/>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Overview over voice synthesis methods</a:t>
            </a:r>
          </a:p>
        </p:txBody>
      </p:sp>
      <p:sp>
        <p:nvSpPr>
          <p:cNvPr id="3" name="Textfeld 2">
            <a:extLst>
              <a:ext uri="{FF2B5EF4-FFF2-40B4-BE49-F238E27FC236}">
                <a16:creationId xmlns:a16="http://schemas.microsoft.com/office/drawing/2014/main" id="{F70F7E86-3F05-34FE-BBEC-193CF7EDDD52}"/>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Articulatory synthesis</a:t>
            </a:r>
          </a:p>
          <a:p>
            <a:pPr algn="ctr"/>
            <a:endParaRPr lang="en-US" sz="1200" dirty="0"/>
          </a:p>
        </p:txBody>
      </p:sp>
      <p:pic>
        <p:nvPicPr>
          <p:cNvPr id="10" name="Grafik 9">
            <a:extLst>
              <a:ext uri="{FF2B5EF4-FFF2-40B4-BE49-F238E27FC236}">
                <a16:creationId xmlns:a16="http://schemas.microsoft.com/office/drawing/2014/main" id="{8AF5270B-83B0-A865-DCF7-D0D1CB73A7CC}"/>
              </a:ext>
            </a:extLst>
          </p:cNvPr>
          <p:cNvPicPr>
            <a:picLocks noChangeAspect="1"/>
          </p:cNvPicPr>
          <p:nvPr/>
        </p:nvPicPr>
        <p:blipFill>
          <a:blip r:embed="rId3"/>
          <a:stretch>
            <a:fillRect/>
          </a:stretch>
        </p:blipFill>
        <p:spPr>
          <a:xfrm>
            <a:off x="2597368" y="2172150"/>
            <a:ext cx="1663262" cy="1429820"/>
          </a:xfrm>
          <a:prstGeom prst="rect">
            <a:avLst/>
          </a:prstGeom>
        </p:spPr>
      </p:pic>
      <p:sp>
        <p:nvSpPr>
          <p:cNvPr id="11" name="Textfeld 10">
            <a:extLst>
              <a:ext uri="{FF2B5EF4-FFF2-40B4-BE49-F238E27FC236}">
                <a16:creationId xmlns:a16="http://schemas.microsoft.com/office/drawing/2014/main" id="{EA92077D-1BBA-CFD8-25DD-2DFE33DF61E5}"/>
              </a:ext>
            </a:extLst>
          </p:cNvPr>
          <p:cNvSpPr txBox="1"/>
          <p:nvPr/>
        </p:nvSpPr>
        <p:spPr>
          <a:xfrm>
            <a:off x="2570430" y="3670878"/>
            <a:ext cx="1717137" cy="246221"/>
          </a:xfrm>
          <a:prstGeom prst="rect">
            <a:avLst/>
          </a:prstGeom>
          <a:noFill/>
        </p:spPr>
        <p:txBody>
          <a:bodyPr wrap="none" rtlCol="0">
            <a:spAutoFit/>
          </a:bodyPr>
          <a:lstStyle/>
          <a:p>
            <a:r>
              <a:rPr lang="en-US" sz="1000" dirty="0"/>
              <a:t>https://www.vocaltractlab.de/</a:t>
            </a:r>
          </a:p>
        </p:txBody>
      </p:sp>
      <p:sp>
        <p:nvSpPr>
          <p:cNvPr id="12" name="Textfeld 11">
            <a:extLst>
              <a:ext uri="{FF2B5EF4-FFF2-40B4-BE49-F238E27FC236}">
                <a16:creationId xmlns:a16="http://schemas.microsoft.com/office/drawing/2014/main" id="{B413003F-649B-85BF-F7B2-1E66918200C4}"/>
              </a:ext>
            </a:extLst>
          </p:cNvPr>
          <p:cNvSpPr txBox="1"/>
          <p:nvPr/>
        </p:nvSpPr>
        <p:spPr>
          <a:xfrm>
            <a:off x="513543" y="133804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Concatenative synthesis</a:t>
            </a:r>
          </a:p>
          <a:p>
            <a:pPr algn="ctr"/>
            <a:endParaRPr lang="en-US" sz="1200" dirty="0"/>
          </a:p>
        </p:txBody>
      </p:sp>
      <p:sp>
        <p:nvSpPr>
          <p:cNvPr id="13" name="Textfeld 12">
            <a:extLst>
              <a:ext uri="{FF2B5EF4-FFF2-40B4-BE49-F238E27FC236}">
                <a16:creationId xmlns:a16="http://schemas.microsoft.com/office/drawing/2014/main" id="{F23AA7D2-6F37-629D-7728-8F75BE6B5E82}"/>
              </a:ext>
            </a:extLst>
          </p:cNvPr>
          <p:cNvSpPr txBox="1"/>
          <p:nvPr/>
        </p:nvSpPr>
        <p:spPr>
          <a:xfrm>
            <a:off x="4759872" y="134228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en-US" sz="600" dirty="0"/>
          </a:p>
          <a:p>
            <a:pPr algn="ctr"/>
            <a:r>
              <a:rPr lang="en-US" sz="1200" dirty="0"/>
              <a:t>Statistical parametric speech synthesis</a:t>
            </a:r>
          </a:p>
          <a:p>
            <a:pPr algn="ctr"/>
            <a:endParaRPr lang="en-US" sz="600" dirty="0"/>
          </a:p>
        </p:txBody>
      </p:sp>
      <p:pic>
        <p:nvPicPr>
          <p:cNvPr id="17" name="Grafik 16">
            <a:extLst>
              <a:ext uri="{FF2B5EF4-FFF2-40B4-BE49-F238E27FC236}">
                <a16:creationId xmlns:a16="http://schemas.microsoft.com/office/drawing/2014/main" id="{85646134-9453-E959-E807-FDDC28C78196}"/>
              </a:ext>
            </a:extLst>
          </p:cNvPr>
          <p:cNvPicPr>
            <a:picLocks noChangeAspect="1"/>
          </p:cNvPicPr>
          <p:nvPr/>
        </p:nvPicPr>
        <p:blipFill>
          <a:blip r:embed="rId4"/>
          <a:stretch>
            <a:fillRect/>
          </a:stretch>
        </p:blipFill>
        <p:spPr>
          <a:xfrm>
            <a:off x="415277" y="3209974"/>
            <a:ext cx="1834408" cy="399416"/>
          </a:xfrm>
          <a:prstGeom prst="rect">
            <a:avLst/>
          </a:prstGeom>
        </p:spPr>
      </p:pic>
      <p:pic>
        <p:nvPicPr>
          <p:cNvPr id="18" name="Grafik 17">
            <a:extLst>
              <a:ext uri="{FF2B5EF4-FFF2-40B4-BE49-F238E27FC236}">
                <a16:creationId xmlns:a16="http://schemas.microsoft.com/office/drawing/2014/main" id="{013698FD-D141-ABB9-A868-5DCB764C4C2C}"/>
              </a:ext>
            </a:extLst>
          </p:cNvPr>
          <p:cNvPicPr>
            <a:picLocks noChangeAspect="1"/>
          </p:cNvPicPr>
          <p:nvPr/>
        </p:nvPicPr>
        <p:blipFill rotWithShape="1">
          <a:blip r:embed="rId4"/>
          <a:srcRect r="48560"/>
          <a:stretch/>
        </p:blipFill>
        <p:spPr>
          <a:xfrm>
            <a:off x="363729" y="2339854"/>
            <a:ext cx="818711" cy="399416"/>
          </a:xfrm>
          <a:prstGeom prst="rect">
            <a:avLst/>
          </a:prstGeom>
        </p:spPr>
      </p:pic>
      <p:pic>
        <p:nvPicPr>
          <p:cNvPr id="19" name="Grafik 18">
            <a:extLst>
              <a:ext uri="{FF2B5EF4-FFF2-40B4-BE49-F238E27FC236}">
                <a16:creationId xmlns:a16="http://schemas.microsoft.com/office/drawing/2014/main" id="{AFDE1BFB-398B-5C67-3857-2B3A337AC2DA}"/>
              </a:ext>
            </a:extLst>
          </p:cNvPr>
          <p:cNvPicPr>
            <a:picLocks noChangeAspect="1"/>
          </p:cNvPicPr>
          <p:nvPr/>
        </p:nvPicPr>
        <p:blipFill rotWithShape="1">
          <a:blip r:embed="rId4"/>
          <a:srcRect l="48560"/>
          <a:stretch/>
        </p:blipFill>
        <p:spPr>
          <a:xfrm>
            <a:off x="1506490" y="2358643"/>
            <a:ext cx="743196" cy="399416"/>
          </a:xfrm>
          <a:prstGeom prst="rect">
            <a:avLst/>
          </a:prstGeom>
        </p:spPr>
      </p:pic>
      <p:sp>
        <p:nvSpPr>
          <p:cNvPr id="20" name="Textfeld 19">
            <a:extLst>
              <a:ext uri="{FF2B5EF4-FFF2-40B4-BE49-F238E27FC236}">
                <a16:creationId xmlns:a16="http://schemas.microsoft.com/office/drawing/2014/main" id="{BBC07017-62DE-486C-A0EA-DA8A41769836}"/>
              </a:ext>
            </a:extLst>
          </p:cNvPr>
          <p:cNvSpPr txBox="1"/>
          <p:nvPr/>
        </p:nvSpPr>
        <p:spPr>
          <a:xfrm>
            <a:off x="1182440" y="2388727"/>
            <a:ext cx="300082" cy="369332"/>
          </a:xfrm>
          <a:prstGeom prst="rect">
            <a:avLst/>
          </a:prstGeom>
          <a:noFill/>
        </p:spPr>
        <p:txBody>
          <a:bodyPr wrap="none" rtlCol="0">
            <a:spAutoFit/>
          </a:bodyPr>
          <a:lstStyle/>
          <a:p>
            <a:r>
              <a:rPr lang="en-US" dirty="0"/>
              <a:t>+</a:t>
            </a:r>
          </a:p>
        </p:txBody>
      </p:sp>
      <p:cxnSp>
        <p:nvCxnSpPr>
          <p:cNvPr id="22" name="Gerade Verbindung mit Pfeil 21">
            <a:extLst>
              <a:ext uri="{FF2B5EF4-FFF2-40B4-BE49-F238E27FC236}">
                <a16:creationId xmlns:a16="http://schemas.microsoft.com/office/drawing/2014/main" id="{803B8F39-752B-30A3-ACFC-374DCE43BF87}"/>
              </a:ext>
            </a:extLst>
          </p:cNvPr>
          <p:cNvCxnSpPr/>
          <p:nvPr/>
        </p:nvCxnSpPr>
        <p:spPr>
          <a:xfrm>
            <a:off x="1332481" y="2956034"/>
            <a:ext cx="0" cy="18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85ECA8C1-5848-D4EB-100D-79839D6632C4}"/>
              </a:ext>
            </a:extLst>
          </p:cNvPr>
          <p:cNvSpPr txBox="1"/>
          <p:nvPr/>
        </p:nvSpPr>
        <p:spPr>
          <a:xfrm>
            <a:off x="4759871" y="226448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Hidden Markov Models</a:t>
            </a:r>
          </a:p>
          <a:p>
            <a:pPr algn="ctr"/>
            <a:endParaRPr lang="en-US" sz="600" dirty="0"/>
          </a:p>
        </p:txBody>
      </p:sp>
      <p:sp>
        <p:nvSpPr>
          <p:cNvPr id="24" name="Textfeld 23">
            <a:extLst>
              <a:ext uri="{FF2B5EF4-FFF2-40B4-BE49-F238E27FC236}">
                <a16:creationId xmlns:a16="http://schemas.microsoft.com/office/drawing/2014/main" id="{791BEB08-6C80-02D7-6F2D-6739F2A88C5C}"/>
              </a:ext>
            </a:extLst>
          </p:cNvPr>
          <p:cNvSpPr txBox="1"/>
          <p:nvPr/>
        </p:nvSpPr>
        <p:spPr>
          <a:xfrm>
            <a:off x="4759870" y="2812375"/>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Deep Learning Methods</a:t>
            </a:r>
          </a:p>
          <a:p>
            <a:pPr algn="ctr"/>
            <a:endParaRPr lang="en-US" sz="600" dirty="0"/>
          </a:p>
        </p:txBody>
      </p:sp>
      <p:sp>
        <p:nvSpPr>
          <p:cNvPr id="25" name="Textfeld 24">
            <a:extLst>
              <a:ext uri="{FF2B5EF4-FFF2-40B4-BE49-F238E27FC236}">
                <a16:creationId xmlns:a16="http://schemas.microsoft.com/office/drawing/2014/main" id="{10159C1A-1A8A-35E6-E732-1DA53F3DB4B1}"/>
              </a:ext>
            </a:extLst>
          </p:cNvPr>
          <p:cNvSpPr txBox="1"/>
          <p:nvPr/>
        </p:nvSpPr>
        <p:spPr>
          <a:xfrm>
            <a:off x="4759872" y="335100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Text-to-Speech (TTS)</a:t>
            </a:r>
          </a:p>
          <a:p>
            <a:pPr algn="ctr"/>
            <a:endParaRPr lang="en-US" sz="600" dirty="0"/>
          </a:p>
        </p:txBody>
      </p:sp>
      <p:sp>
        <p:nvSpPr>
          <p:cNvPr id="26" name="Textfeld 25">
            <a:extLst>
              <a:ext uri="{FF2B5EF4-FFF2-40B4-BE49-F238E27FC236}">
                <a16:creationId xmlns:a16="http://schemas.microsoft.com/office/drawing/2014/main" id="{2608C572-7A8B-C576-B3A2-028959FCACC6}"/>
              </a:ext>
            </a:extLst>
          </p:cNvPr>
          <p:cNvSpPr txBox="1"/>
          <p:nvPr/>
        </p:nvSpPr>
        <p:spPr>
          <a:xfrm>
            <a:off x="4322663" y="4058031"/>
            <a:ext cx="2563522" cy="246221"/>
          </a:xfrm>
          <a:prstGeom prst="rect">
            <a:avLst/>
          </a:prstGeom>
          <a:noFill/>
        </p:spPr>
        <p:txBody>
          <a:bodyPr wrap="none" rtlCol="0">
            <a:spAutoFit/>
          </a:bodyPr>
          <a:lstStyle/>
          <a:p>
            <a:r>
              <a:rPr lang="en-US" sz="1000" dirty="0"/>
              <a:t>https://www.ibm.com/products/text-to-speech</a:t>
            </a:r>
          </a:p>
        </p:txBody>
      </p:sp>
    </p:spTree>
    <p:extLst>
      <p:ext uri="{BB962C8B-B14F-4D97-AF65-F5344CB8AC3E}">
        <p14:creationId xmlns:p14="http://schemas.microsoft.com/office/powerpoint/2010/main" val="3863607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Abstract</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8" name="Textfeld 17">
            <a:extLst>
              <a:ext uri="{FF2B5EF4-FFF2-40B4-BE49-F238E27FC236}">
                <a16:creationId xmlns:a16="http://schemas.microsoft.com/office/drawing/2014/main" id="{BF083B36-98B3-4F63-8C99-DCC3893E2E17}"/>
              </a:ext>
            </a:extLst>
          </p:cNvPr>
          <p:cNvSpPr txBox="1"/>
          <p:nvPr/>
        </p:nvSpPr>
        <p:spPr>
          <a:xfrm>
            <a:off x="225057" y="873885"/>
            <a:ext cx="6305070" cy="2677656"/>
          </a:xfrm>
          <a:prstGeom prst="rect">
            <a:avLst/>
          </a:prstGeom>
          <a:noFill/>
        </p:spPr>
        <p:txBody>
          <a:bodyPr wrap="square" rtlCol="0">
            <a:spAutoFit/>
          </a:bodyPr>
          <a:lstStyle/>
          <a:p>
            <a:r>
              <a:rPr lang="de-DE" sz="1400" dirty="0" err="1">
                <a:latin typeface="Arial" panose="020B0604020202020204" pitchFamily="34" charset="0"/>
                <a:cs typeface="Arial" panose="020B0604020202020204" pitchFamily="34" charset="0"/>
              </a:rPr>
              <a:t>Perceived</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is</a:t>
            </a:r>
            <a:r>
              <a:rPr lang="de-DE" sz="1400" dirty="0">
                <a:latin typeface="Arial" panose="020B0604020202020204" pitchFamily="34" charset="0"/>
                <a:cs typeface="Arial" panose="020B0604020202020204" pitchFamily="34" charset="0"/>
              </a:rPr>
              <a:t> a prominent feature </a:t>
            </a:r>
            <a:r>
              <a:rPr lang="de-DE" sz="1400" dirty="0" err="1">
                <a:latin typeface="Arial" panose="020B0604020202020204" pitchFamily="34" charset="0"/>
                <a:cs typeface="Arial" panose="020B0604020202020204" pitchFamily="34" charset="0"/>
              </a:rPr>
              <a:t>which</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affects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our</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interaction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with</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both</a:t>
            </a:r>
            <a:r>
              <a:rPr lang="de-DE" sz="1400" dirty="0">
                <a:latin typeface="Arial" panose="020B0604020202020204" pitchFamily="34" charset="0"/>
                <a:cs typeface="Arial" panose="020B0604020202020204" pitchFamily="34" charset="0"/>
              </a:rPr>
              <a:t> human and </a:t>
            </a:r>
            <a:r>
              <a:rPr lang="de-DE" sz="1400" dirty="0" err="1">
                <a:latin typeface="Arial" panose="020B0604020202020204" pitchFamily="34" charset="0"/>
                <a:cs typeface="Arial" panose="020B0604020202020204" pitchFamily="34" charset="0"/>
              </a:rPr>
              <a:t>artificial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agents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Despite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importance</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conceptual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underspecification</a:t>
            </a:r>
            <a:r>
              <a:rPr lang="de-DE" sz="1400" dirty="0">
                <a:latin typeface="Arial" panose="020B0604020202020204" pitchFamily="34" charset="0"/>
                <a:cs typeface="Arial" panose="020B0604020202020204" pitchFamily="34" charset="0"/>
              </a:rPr>
              <a:t>, (b) </a:t>
            </a:r>
            <a:r>
              <a:rPr lang="de-DE" sz="1400" dirty="0" err="1">
                <a:latin typeface="Arial" panose="020B0604020202020204" pitchFamily="34" charset="0"/>
                <a:cs typeface="Arial" panose="020B0604020202020204" pitchFamily="34" charset="0"/>
              </a:rPr>
              <a:t>inconsistent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operationalization</a:t>
            </a:r>
            <a:r>
              <a:rPr lang="de-DE" sz="1400" dirty="0">
                <a:latin typeface="Arial" panose="020B0604020202020204" pitchFamily="34" charset="0"/>
                <a:cs typeface="Arial" panose="020B0604020202020204" pitchFamily="34" charset="0"/>
              </a:rPr>
              <a:t>, (c) a lack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exchange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between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research</a:t>
            </a:r>
            <a:r>
              <a:rPr lang="de-DE" sz="1400" dirty="0">
                <a:latin typeface="Arial" panose="020B0604020202020204" pitchFamily="34" charset="0"/>
                <a:cs typeface="Arial" panose="020B0604020202020204" pitchFamily="34" charset="0"/>
              </a:rPr>
              <a:t> on human and </a:t>
            </a:r>
            <a:r>
              <a:rPr lang="de-DE" sz="1400" dirty="0" err="1">
                <a:latin typeface="Arial" panose="020B0604020202020204" pitchFamily="34" charset="0"/>
                <a:cs typeface="Arial" panose="020B0604020202020204" pitchFamily="34" charset="0"/>
              </a:rPr>
              <a:t>synthetic</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voices</a:t>
            </a:r>
            <a:r>
              <a:rPr lang="de-DE" sz="1400" dirty="0">
                <a:latin typeface="Arial" panose="020B0604020202020204" pitchFamily="34" charset="0"/>
                <a:cs typeface="Arial" panose="020B0604020202020204" pitchFamily="34" charset="0"/>
              </a:rPr>
              <a:t> and (d) </a:t>
            </a:r>
            <a:r>
              <a:rPr lang="de-DE" sz="1400" dirty="0" err="1">
                <a:latin typeface="Arial" panose="020B0604020202020204" pitchFamily="34" charset="0"/>
                <a:cs typeface="Arial" panose="020B0604020202020204" pitchFamily="34" charset="0"/>
              </a:rPr>
              <a:t>insufficient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anchoring</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perception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theory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has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precluded</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systematic</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understanding</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this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work</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reflect</a:t>
            </a:r>
            <a:r>
              <a:rPr lang="de-DE" sz="1400" dirty="0">
                <a:latin typeface="Arial" panose="020B0604020202020204" pitchFamily="34" charset="0"/>
                <a:cs typeface="Arial" panose="020B0604020202020204" pitchFamily="34" charset="0"/>
              </a:rPr>
              <a:t> on </a:t>
            </a:r>
            <a:r>
              <a:rPr lang="de-DE" sz="1400" dirty="0" err="1">
                <a:latin typeface="Arial" panose="020B0604020202020204" pitchFamily="34" charset="0"/>
                <a:cs typeface="Arial" panose="020B0604020202020204" pitchFamily="34" charset="0"/>
              </a:rPr>
              <a:t>the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current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insights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into</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pooling</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evidence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from</a:t>
            </a:r>
            <a:r>
              <a:rPr lang="de-DE" sz="1400" dirty="0">
                <a:latin typeface="Arial" panose="020B0604020202020204" pitchFamily="34" charset="0"/>
                <a:cs typeface="Arial" panose="020B0604020202020204" pitchFamily="34" charset="0"/>
              </a:rPr>
              <a:t> a wider </a:t>
            </a:r>
            <a:r>
              <a:rPr lang="de-DE" sz="1400" dirty="0" err="1">
                <a:latin typeface="Arial" panose="020B0604020202020204" pitchFamily="34" charset="0"/>
                <a:cs typeface="Arial" panose="020B0604020202020204" pitchFamily="34" charset="0"/>
              </a:rPr>
              <a:t>interdisciplinary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literature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Against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that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backdrop</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develop</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concise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definition</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and </a:t>
            </a:r>
            <a:r>
              <a:rPr lang="de-DE" sz="1400" dirty="0" err="1">
                <a:latin typeface="Arial" panose="020B0604020202020204" pitchFamily="34" charset="0"/>
                <a:cs typeface="Arial" panose="020B0604020202020204" pitchFamily="34" charset="0"/>
              </a:rPr>
              <a:t>propose</a:t>
            </a:r>
            <a:r>
              <a:rPr lang="de-DE" sz="1400" dirty="0">
                <a:latin typeface="Arial" panose="020B0604020202020204" pitchFamily="34" charset="0"/>
                <a:cs typeface="Arial" panose="020B0604020202020204" pitchFamily="34" charset="0"/>
              </a:rPr>
              <a:t> a </a:t>
            </a:r>
            <a:r>
              <a:rPr lang="de-DE" sz="1400" dirty="0" err="1">
                <a:latin typeface="Arial" panose="020B0604020202020204" pitchFamily="34" charset="0"/>
                <a:cs typeface="Arial" panose="020B0604020202020204" pitchFamily="34" charset="0"/>
              </a:rPr>
              <a:t>conceptual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framework</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rooted</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both</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empirical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findings</a:t>
            </a:r>
            <a:r>
              <a:rPr lang="de-DE" sz="1400" dirty="0">
                <a:latin typeface="Arial" panose="020B0604020202020204" pitchFamily="34" charset="0"/>
                <a:cs typeface="Arial" panose="020B0604020202020204" pitchFamily="34" charset="0"/>
              </a:rPr>
              <a:t> and </a:t>
            </a:r>
            <a:r>
              <a:rPr lang="de-DE" sz="1400" dirty="0" err="1">
                <a:latin typeface="Arial" panose="020B0604020202020204" pitchFamily="34" charset="0"/>
                <a:cs typeface="Arial" panose="020B0604020202020204" pitchFamily="34" charset="0"/>
              </a:rPr>
              <a:t>theoretical</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models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Subsequently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we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identify</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core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gaps</a:t>
            </a:r>
            <a:r>
              <a:rPr lang="de-DE" sz="1400" dirty="0">
                <a:latin typeface="Arial" panose="020B0604020202020204" pitchFamily="34" charset="0"/>
                <a:cs typeface="Arial" panose="020B0604020202020204" pitchFamily="34" charset="0"/>
              </a:rPr>
              <a:t> in </a:t>
            </a:r>
            <a:r>
              <a:rPr lang="de-DE" sz="1400" dirty="0" err="1">
                <a:latin typeface="Arial" panose="020B0604020202020204" pitchFamily="34" charset="0"/>
                <a:cs typeface="Arial" panose="020B0604020202020204" pitchFamily="34" charset="0"/>
              </a:rPr>
              <a:t>our</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current</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understanding</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of</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voice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naturalness</a:t>
            </a:r>
            <a:r>
              <a:rPr lang="de-DE" sz="1400" dirty="0">
                <a:latin typeface="Arial" panose="020B0604020202020204" pitchFamily="34" charset="0"/>
                <a:cs typeface="Arial" panose="020B0604020202020204" pitchFamily="34" charset="0"/>
              </a:rPr>
              <a:t> and </a:t>
            </a:r>
            <a:r>
              <a:rPr lang="de-DE" sz="1400" dirty="0" err="1">
                <a:latin typeface="Arial" panose="020B0604020202020204" pitchFamily="34" charset="0"/>
                <a:cs typeface="Arial" panose="020B0604020202020204" pitchFamily="34" charset="0"/>
              </a:rPr>
              <a:t>discuss</a:t>
            </a:r>
            <a:r>
              <a:rPr lang="de-DE" sz="1400" dirty="0">
                <a:latin typeface="Arial" panose="020B0604020202020204" pitchFamily="34" charset="0"/>
                <a:cs typeface="Arial" panose="020B0604020202020204" pitchFamily="34" charset="0"/>
              </a:rPr>
              <a:t> different </a:t>
            </a:r>
            <a:r>
              <a:rPr lang="de-DE" sz="1400" dirty="0" err="1">
                <a:latin typeface="Arial" panose="020B0604020202020204" pitchFamily="34" charset="0"/>
                <a:cs typeface="Arial" panose="020B0604020202020204" pitchFamily="34" charset="0"/>
              </a:rPr>
              <a:t>approaches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for</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future</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research</a:t>
            </a:r>
            <a:r>
              <a:rPr lang="de-DE"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52226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Current problems: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B679B32-2DB3-47F3-933C-58368046F449}"/>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2439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449AD14-25F0-4B17-B588-661F533C4C3C}"/>
              </a:ext>
            </a:extLst>
          </p:cNvPr>
          <p:cNvSpPr>
            <a:spLocks noGrp="1"/>
          </p:cNvSpPr>
          <p:nvPr>
            <p:ph type="body" sz="quarter" idx="11"/>
          </p:nvPr>
        </p:nvSpPr>
        <p:spPr/>
        <p:txBody>
          <a:bodyPr/>
          <a:lstStyle/>
          <a:p>
            <a:endParaRPr lang="de-DE"/>
          </a:p>
        </p:txBody>
      </p:sp>
      <p:sp>
        <p:nvSpPr>
          <p:cNvPr id="3" name="Textfeld 2">
            <a:extLst>
              <a:ext uri="{FF2B5EF4-FFF2-40B4-BE49-F238E27FC236}">
                <a16:creationId xmlns:a16="http://schemas.microsoft.com/office/drawing/2014/main" id="{A5CC8DB6-1F94-4FE7-9348-82011B30D2F3}"/>
              </a:ext>
            </a:extLst>
          </p:cNvPr>
          <p:cNvSpPr txBox="1"/>
          <p:nvPr/>
        </p:nvSpPr>
        <p:spPr>
          <a:xfrm>
            <a:off x="547007" y="800101"/>
            <a:ext cx="5763986" cy="2677656"/>
          </a:xfrm>
          <a:prstGeom prst="rect">
            <a:avLst/>
          </a:prstGeom>
          <a:noFill/>
        </p:spPr>
        <p:txBody>
          <a:bodyPr wrap="square" rtlCol="0">
            <a:spAutoFit/>
          </a:bodyPr>
          <a:lstStyle/>
          <a:p>
            <a:pPr marL="342900" indent="-342900">
              <a:buFont typeface="+mj-lt"/>
              <a:buAutoNum type="arabicPeriod"/>
            </a:pPr>
            <a:r>
              <a:rPr lang="en-US" sz="1400" dirty="0"/>
              <a:t>Introduction – voice naturalness (450)	</a:t>
            </a:r>
          </a:p>
          <a:p>
            <a:pPr marL="342900" indent="-342900">
              <a:buFont typeface="+mj-lt"/>
              <a:buAutoNum type="arabicPeriod"/>
            </a:pPr>
            <a:r>
              <a:rPr lang="en-US" sz="1400" dirty="0"/>
              <a:t>Current Problems (800)	</a:t>
            </a:r>
          </a:p>
          <a:p>
            <a:pPr marL="857250" lvl="1" indent="-400050">
              <a:buFont typeface="+mj-lt"/>
              <a:buAutoNum type="romanLcPeriod"/>
            </a:pPr>
            <a:r>
              <a:rPr lang="en-US" sz="1400" dirty="0"/>
              <a:t>Conceptual </a:t>
            </a:r>
            <a:r>
              <a:rPr lang="en-US" sz="1400" dirty="0" err="1"/>
              <a:t>Underspecification</a:t>
            </a:r>
            <a:r>
              <a:rPr lang="en-US" sz="1400" dirty="0"/>
              <a:t> (300)	</a:t>
            </a:r>
          </a:p>
          <a:p>
            <a:pPr marL="857250" lvl="1" indent="-400050">
              <a:buFont typeface="+mj-lt"/>
              <a:buAutoNum type="romanLcPeriod"/>
            </a:pPr>
            <a:r>
              <a:rPr lang="en-US" sz="1400" dirty="0"/>
              <a:t>Inconsistent Operationalization (200)	</a:t>
            </a:r>
          </a:p>
          <a:p>
            <a:pPr marL="857250" lvl="1" indent="-400050">
              <a:buFont typeface="+mj-lt"/>
              <a:buAutoNum type="romanLcPeriod"/>
            </a:pPr>
            <a:r>
              <a:rPr lang="en-US" sz="1400" dirty="0"/>
              <a:t>Lack of exchange between different research domains (150)	</a:t>
            </a:r>
          </a:p>
          <a:p>
            <a:pPr marL="857250" lvl="1" indent="-400050">
              <a:buFont typeface="+mj-lt"/>
              <a:buAutoNum type="romanLcPeriod"/>
            </a:pPr>
            <a:r>
              <a:rPr lang="en-US" sz="1400" dirty="0"/>
              <a:t>Insufficient anchoring in voice perception theory (150)	</a:t>
            </a:r>
          </a:p>
          <a:p>
            <a:pPr marL="342900" indent="-342900">
              <a:buFont typeface="+mj-lt"/>
              <a:buAutoNum type="arabicPeriod"/>
            </a:pPr>
            <a:r>
              <a:rPr lang="en-US" sz="1400" dirty="0"/>
              <a:t>Proposition of a concise framework for voice naturalness (900)	</a:t>
            </a:r>
          </a:p>
          <a:p>
            <a:pPr marL="857250" lvl="1" indent="-400050">
              <a:buFont typeface="+mj-lt"/>
              <a:buAutoNum type="romanLcPeriod"/>
            </a:pPr>
            <a:r>
              <a:rPr lang="en-US" sz="1400" dirty="0"/>
              <a:t>Definitions of naturalness (500)	</a:t>
            </a:r>
          </a:p>
          <a:p>
            <a:pPr marL="857250" lvl="1" indent="-400050">
              <a:buFont typeface="+mj-lt"/>
              <a:buAutoNum type="romanLcPeriod"/>
            </a:pPr>
            <a:r>
              <a:rPr lang="en-US" sz="1400" dirty="0"/>
              <a:t>Differentiation from other concepts (400)	</a:t>
            </a:r>
          </a:p>
          <a:p>
            <a:pPr marL="342900" indent="-342900">
              <a:buFont typeface="+mj-lt"/>
              <a:buAutoNum type="arabicPeriod"/>
            </a:pPr>
            <a:r>
              <a:rPr lang="en-US" sz="1400" dirty="0"/>
              <a:t>Progressing in conjunction (400)	</a:t>
            </a:r>
          </a:p>
          <a:p>
            <a:pPr marL="342900" indent="-342900">
              <a:buFont typeface="+mj-lt"/>
              <a:buAutoNum type="arabicPeriod"/>
            </a:pPr>
            <a:r>
              <a:rPr lang="en-US" sz="1400" dirty="0"/>
              <a:t>Naturalness research rooted in voice perception theory (400)	</a:t>
            </a:r>
          </a:p>
          <a:p>
            <a:pPr marL="342900" indent="-342900">
              <a:buFont typeface="+mj-lt"/>
              <a:buAutoNum type="arabicPeriod"/>
            </a:pPr>
            <a:r>
              <a:rPr lang="en-US" sz="1400" dirty="0"/>
              <a:t>Open questions and future/outlook (400)	</a:t>
            </a:r>
          </a:p>
        </p:txBody>
      </p:sp>
    </p:spTree>
    <p:extLst>
      <p:ext uri="{BB962C8B-B14F-4D97-AF65-F5344CB8AC3E}">
        <p14:creationId xmlns:p14="http://schemas.microsoft.com/office/powerpoint/2010/main" val="405994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1431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4284800" cy="530915"/>
          </a:xfrm>
          <a:prstGeom prst="rect">
            <a:avLst/>
          </a:prstGeom>
          <a:noFill/>
        </p:spPr>
        <p:txBody>
          <a:bodyPr wrap="square" lIns="0" tIns="0" rIns="0" bIns="0" rtlCol="0">
            <a:noAutofit/>
          </a:bodyPr>
          <a:lstStyle/>
          <a:p>
            <a:r>
              <a:rPr lang="en-US" sz="1500" dirty="0">
                <a:latin typeface="Palatino Linotype" panose="02040502050505030304" pitchFamily="18" charset="0"/>
              </a:rPr>
              <a:t>Conceptual Challenges and Operationalization</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Voice Naturalness</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8E20C031-A558-8DFE-22CB-04DE6CC4DF04}"/>
              </a:ext>
            </a:extLst>
          </p:cNvPr>
          <p:cNvSpPr txBox="1"/>
          <p:nvPr/>
        </p:nvSpPr>
        <p:spPr>
          <a:xfrm>
            <a:off x="340096" y="967609"/>
            <a:ext cx="2010793" cy="742947"/>
          </a:xfrm>
          <a:prstGeom prst="rect">
            <a:avLst/>
          </a:prstGeom>
          <a:noFill/>
        </p:spPr>
        <p:txBody>
          <a:bodyPr wrap="square" lIns="0" tIns="0" rIns="0" bIns="0" rtlCol="0">
            <a:noAutofit/>
          </a:bodyPr>
          <a:lstStyle/>
          <a:p>
            <a:pPr marL="171450" indent="-171450">
              <a:buFont typeface="Arial" panose="020B0604020202020204" pitchFamily="34" charset="0"/>
              <a:buChar char="•"/>
            </a:pPr>
            <a:r>
              <a:rPr lang="de-DE" sz="1200" dirty="0" err="1">
                <a:solidFill>
                  <a:schemeClr val="tx2"/>
                </a:solidFill>
              </a:rPr>
              <a:t>pathological</a:t>
            </a:r>
            <a:r>
              <a:rPr lang="de-DE" sz="1200" dirty="0">
                <a:solidFill>
                  <a:schemeClr val="tx2"/>
                </a:solidFill>
              </a:rPr>
              <a:t> human </a:t>
            </a:r>
            <a:r>
              <a:rPr lang="de-DE" sz="1200" dirty="0" err="1">
                <a:solidFill>
                  <a:schemeClr val="tx2"/>
                </a:solidFill>
              </a:rPr>
              <a:t>voices</a:t>
            </a: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manipulated</a:t>
            </a:r>
            <a:r>
              <a:rPr lang="de-DE" sz="1200" dirty="0">
                <a:solidFill>
                  <a:schemeClr val="tx2"/>
                </a:solidFill>
              </a:rPr>
              <a:t> human </a:t>
            </a:r>
            <a:r>
              <a:rPr lang="de-DE" sz="1200" dirty="0" err="1">
                <a:solidFill>
                  <a:schemeClr val="tx2"/>
                </a:solidFill>
              </a:rPr>
              <a:t>voices</a:t>
            </a: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synthesized</a:t>
            </a:r>
            <a:r>
              <a:rPr lang="de-DE" sz="1200" dirty="0">
                <a:solidFill>
                  <a:schemeClr val="tx2"/>
                </a:solidFill>
              </a:rPr>
              <a:t>/</a:t>
            </a:r>
            <a:r>
              <a:rPr lang="de-DE" sz="1200" dirty="0" err="1">
                <a:solidFill>
                  <a:schemeClr val="tx2"/>
                </a:solidFill>
              </a:rPr>
              <a:t>artificial</a:t>
            </a:r>
            <a:r>
              <a:rPr lang="de-DE" sz="1200" dirty="0">
                <a:solidFill>
                  <a:schemeClr val="tx2"/>
                </a:solidFill>
              </a:rPr>
              <a:t> </a:t>
            </a:r>
            <a:r>
              <a:rPr lang="de-DE" sz="1200" dirty="0" err="1">
                <a:solidFill>
                  <a:schemeClr val="tx2"/>
                </a:solidFill>
              </a:rPr>
              <a:t>voices</a:t>
            </a:r>
            <a:r>
              <a:rPr lang="de-DE" sz="1200" dirty="0">
                <a:solidFill>
                  <a:schemeClr val="tx2"/>
                </a:solidFill>
              </a:rPr>
              <a:t> </a:t>
            </a:r>
            <a:endParaRPr lang="en-US" sz="1200" dirty="0">
              <a:solidFill>
                <a:schemeClr val="tx2"/>
              </a:solidFill>
            </a:endParaRPr>
          </a:p>
        </p:txBody>
      </p:sp>
      <p:sp>
        <p:nvSpPr>
          <p:cNvPr id="9" name="Textfeld 8">
            <a:extLst>
              <a:ext uri="{FF2B5EF4-FFF2-40B4-BE49-F238E27FC236}">
                <a16:creationId xmlns:a16="http://schemas.microsoft.com/office/drawing/2014/main" id="{D08ACB67-026D-EBC8-8AB2-4E6B39AD810F}"/>
              </a:ext>
            </a:extLst>
          </p:cNvPr>
          <p:cNvSpPr txBox="1"/>
          <p:nvPr/>
        </p:nvSpPr>
        <p:spPr>
          <a:xfrm>
            <a:off x="181303" y="3000751"/>
            <a:ext cx="3077463" cy="553998"/>
          </a:xfrm>
          <a:prstGeom prst="rect">
            <a:avLst/>
          </a:prstGeom>
          <a:noFill/>
        </p:spPr>
        <p:txBody>
          <a:bodyPr wrap="square" rtlCol="0">
            <a:spAutoFit/>
          </a:bodyPr>
          <a:lstStyle/>
          <a:p>
            <a:r>
              <a:rPr lang="en-US" sz="1000" dirty="0"/>
              <a:t>“</a:t>
            </a:r>
            <a:r>
              <a:rPr lang="en-US" sz="1000" i="1" dirty="0"/>
              <a:t>Naturalness was defined as conforming to the listener’s standards of rate, rhythm, intonation, and stress patterning  […] </a:t>
            </a:r>
            <a:r>
              <a:rPr lang="en-US" sz="1000" dirty="0"/>
              <a:t>” </a:t>
            </a:r>
            <a:r>
              <a:rPr lang="en-US" sz="900" dirty="0"/>
              <a:t>[e.g. </a:t>
            </a:r>
            <a:r>
              <a:rPr lang="en-US" sz="900" dirty="0" err="1"/>
              <a:t>Yorkston</a:t>
            </a:r>
            <a:r>
              <a:rPr lang="en-US" sz="900" dirty="0"/>
              <a:t> et al. 1990]</a:t>
            </a:r>
          </a:p>
        </p:txBody>
      </p:sp>
      <p:sp>
        <p:nvSpPr>
          <p:cNvPr id="10" name="Textfeld 9">
            <a:extLst>
              <a:ext uri="{FF2B5EF4-FFF2-40B4-BE49-F238E27FC236}">
                <a16:creationId xmlns:a16="http://schemas.microsoft.com/office/drawing/2014/main" id="{9552677B-1333-4535-7959-925D7CC1074B}"/>
              </a:ext>
            </a:extLst>
          </p:cNvPr>
          <p:cNvSpPr txBox="1"/>
          <p:nvPr/>
        </p:nvSpPr>
        <p:spPr>
          <a:xfrm>
            <a:off x="4541263" y="3000751"/>
            <a:ext cx="1974431" cy="553998"/>
          </a:xfrm>
          <a:prstGeom prst="rect">
            <a:avLst/>
          </a:prstGeom>
          <a:noFill/>
        </p:spPr>
        <p:txBody>
          <a:bodyPr wrap="square" rtlCol="0">
            <a:spAutoFit/>
          </a:bodyPr>
          <a:lstStyle/>
          <a:p>
            <a:pPr algn="r"/>
            <a:r>
              <a:rPr lang="en-US" sz="1000" i="1" dirty="0"/>
              <a:t>“Natural speech is the speech most closely perceived as a human voice</a:t>
            </a:r>
            <a:r>
              <a:rPr lang="en-US" sz="1000" dirty="0"/>
              <a:t>“ </a:t>
            </a:r>
            <a:r>
              <a:rPr lang="en-US" sz="900" dirty="0"/>
              <a:t>[e.g. </a:t>
            </a:r>
            <a:r>
              <a:rPr lang="en-US" sz="900" dirty="0" err="1"/>
              <a:t>Mawalim</a:t>
            </a:r>
            <a:r>
              <a:rPr lang="en-US" sz="900" dirty="0"/>
              <a:t> et al. 2022</a:t>
            </a:r>
            <a:r>
              <a:rPr lang="en-US" sz="900" dirty="0">
                <a:solidFill>
                  <a:srgbClr val="5B0503"/>
                </a:solidFill>
              </a:rPr>
              <a:t>]</a:t>
            </a:r>
          </a:p>
        </p:txBody>
      </p:sp>
      <p:sp>
        <p:nvSpPr>
          <p:cNvPr id="11" name="Textfeld 10">
            <a:extLst>
              <a:ext uri="{FF2B5EF4-FFF2-40B4-BE49-F238E27FC236}">
                <a16:creationId xmlns:a16="http://schemas.microsoft.com/office/drawing/2014/main" id="{26E25E04-CADB-97A4-395B-8DE82AEBF89D}"/>
              </a:ext>
            </a:extLst>
          </p:cNvPr>
          <p:cNvSpPr txBox="1"/>
          <p:nvPr/>
        </p:nvSpPr>
        <p:spPr>
          <a:xfrm>
            <a:off x="513543" y="3818532"/>
            <a:ext cx="5880538" cy="523220"/>
          </a:xfrm>
          <a:prstGeom prst="rect">
            <a:avLst/>
          </a:prstGeom>
          <a:noFill/>
        </p:spPr>
        <p:txBody>
          <a:bodyPr wrap="square" rtlCol="0">
            <a:spAutoFit/>
          </a:bodyPr>
          <a:lstStyle/>
          <a:p>
            <a:r>
              <a:rPr lang="en-US" sz="1400" i="1" dirty="0">
                <a:solidFill>
                  <a:srgbClr val="002F5D"/>
                </a:solidFill>
              </a:rPr>
              <a:t>"By naturalness, we understand the voice stimulus to be perceived as a </a:t>
            </a:r>
            <a:r>
              <a:rPr lang="en-US" sz="1400" b="1" i="1" dirty="0">
                <a:solidFill>
                  <a:srgbClr val="002F5D"/>
                </a:solidFill>
              </a:rPr>
              <a:t>plausible outcome of the human speech production system</a:t>
            </a:r>
            <a:r>
              <a:rPr lang="en-US" sz="1400" i="1" dirty="0">
                <a:solidFill>
                  <a:srgbClr val="002F5D"/>
                </a:solidFill>
              </a:rPr>
              <a:t>.</a:t>
            </a:r>
            <a:r>
              <a:rPr lang="en-US" sz="1400" dirty="0">
                <a:solidFill>
                  <a:srgbClr val="002F5D"/>
                </a:solidFill>
              </a:rPr>
              <a:t>“ </a:t>
            </a:r>
            <a:r>
              <a:rPr lang="en-US" sz="900" dirty="0">
                <a:solidFill>
                  <a:srgbClr val="002F5D"/>
                </a:solidFill>
              </a:rPr>
              <a:t>[Nussbaum et al. 2023]</a:t>
            </a:r>
          </a:p>
        </p:txBody>
      </p:sp>
      <p:pic>
        <p:nvPicPr>
          <p:cNvPr id="12" name="Grafik 11">
            <a:extLst>
              <a:ext uri="{FF2B5EF4-FFF2-40B4-BE49-F238E27FC236}">
                <a16:creationId xmlns:a16="http://schemas.microsoft.com/office/drawing/2014/main" id="{B94E1B7F-923F-43B0-B6BF-5C91DB4BA5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5737" y="279730"/>
            <a:ext cx="2594050" cy="2594050"/>
          </a:xfrm>
          <a:prstGeom prst="rect">
            <a:avLst/>
          </a:prstGeom>
        </p:spPr>
      </p:pic>
    </p:spTree>
    <p:extLst>
      <p:ext uri="{BB962C8B-B14F-4D97-AF65-F5344CB8AC3E}">
        <p14:creationId xmlns:p14="http://schemas.microsoft.com/office/powerpoint/2010/main" val="126700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5" name="Grafik 4">
            <a:extLst>
              <a:ext uri="{FF2B5EF4-FFF2-40B4-BE49-F238E27FC236}">
                <a16:creationId xmlns:a16="http://schemas.microsoft.com/office/drawing/2014/main" id="{05322011-3DFA-4ABB-AF65-1881298BAB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952" y="612321"/>
            <a:ext cx="3192240" cy="3192240"/>
          </a:xfrm>
          <a:prstGeom prst="rect">
            <a:avLst/>
          </a:prstGeom>
        </p:spPr>
      </p:pic>
      <p:pic>
        <p:nvPicPr>
          <p:cNvPr id="10" name="Grafik 9">
            <a:extLst>
              <a:ext uri="{FF2B5EF4-FFF2-40B4-BE49-F238E27FC236}">
                <a16:creationId xmlns:a16="http://schemas.microsoft.com/office/drawing/2014/main" id="{C9C38362-A027-4C03-9699-6BE38A074B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9192" y="612321"/>
            <a:ext cx="3192240" cy="3192240"/>
          </a:xfrm>
          <a:prstGeom prst="rect">
            <a:avLst/>
          </a:prstGeom>
        </p:spPr>
      </p:pic>
      <p:sp>
        <p:nvSpPr>
          <p:cNvPr id="3" name="Textfeld 2">
            <a:extLst>
              <a:ext uri="{FF2B5EF4-FFF2-40B4-BE49-F238E27FC236}">
                <a16:creationId xmlns:a16="http://schemas.microsoft.com/office/drawing/2014/main" id="{EFD81E03-1BD6-4BB6-A165-93F2A5C26F66}"/>
              </a:ext>
            </a:extLst>
          </p:cNvPr>
          <p:cNvSpPr txBox="1"/>
          <p:nvPr/>
        </p:nvSpPr>
        <p:spPr>
          <a:xfrm>
            <a:off x="146952" y="3804561"/>
            <a:ext cx="1869423" cy="369332"/>
          </a:xfrm>
          <a:prstGeom prst="rect">
            <a:avLst/>
          </a:prstGeom>
          <a:noFill/>
        </p:spPr>
        <p:txBody>
          <a:bodyPr wrap="none" rtlCol="0">
            <a:spAutoFit/>
          </a:bodyPr>
          <a:lstStyle/>
          <a:p>
            <a:r>
              <a:rPr lang="de-DE" dirty="0"/>
              <a:t>Naturalness Papers</a:t>
            </a:r>
          </a:p>
        </p:txBody>
      </p:sp>
      <p:sp>
        <p:nvSpPr>
          <p:cNvPr id="7" name="Textfeld 6">
            <a:extLst>
              <a:ext uri="{FF2B5EF4-FFF2-40B4-BE49-F238E27FC236}">
                <a16:creationId xmlns:a16="http://schemas.microsoft.com/office/drawing/2014/main" id="{C3CF7A95-96EF-40DE-A6D4-C2C231EBC196}"/>
              </a:ext>
            </a:extLst>
          </p:cNvPr>
          <p:cNvSpPr txBox="1"/>
          <p:nvPr/>
        </p:nvSpPr>
        <p:spPr>
          <a:xfrm>
            <a:off x="5604896" y="3772295"/>
            <a:ext cx="942887" cy="369332"/>
          </a:xfrm>
          <a:prstGeom prst="rect">
            <a:avLst/>
          </a:prstGeom>
          <a:noFill/>
        </p:spPr>
        <p:txBody>
          <a:bodyPr wrap="none" rtlCol="0">
            <a:spAutoFit/>
          </a:bodyPr>
          <a:lstStyle/>
          <a:p>
            <a:r>
              <a:rPr lang="de-DE" dirty="0" err="1"/>
              <a:t>ChatGPT</a:t>
            </a:r>
            <a:endParaRPr lang="de-DE" dirty="0"/>
          </a:p>
        </p:txBody>
      </p:sp>
    </p:spTree>
    <p:extLst>
      <p:ext uri="{BB962C8B-B14F-4D97-AF65-F5344CB8AC3E}">
        <p14:creationId xmlns:p14="http://schemas.microsoft.com/office/powerpoint/2010/main" val="551982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Challenges with operationalization</a:t>
            </a:r>
          </a:p>
        </p:txBody>
      </p:sp>
      <p:sp>
        <p:nvSpPr>
          <p:cNvPr id="3" name="Textfeld 2">
            <a:extLst>
              <a:ext uri="{FF2B5EF4-FFF2-40B4-BE49-F238E27FC236}">
                <a16:creationId xmlns:a16="http://schemas.microsoft.com/office/drawing/2014/main" id="{FDE6DFAF-16A9-95E6-D6F1-E75AC6B992C6}"/>
              </a:ext>
            </a:extLst>
          </p:cNvPr>
          <p:cNvSpPr txBox="1"/>
          <p:nvPr/>
        </p:nvSpPr>
        <p:spPr>
          <a:xfrm>
            <a:off x="2597368"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Reliability of measurements</a:t>
            </a:r>
          </a:p>
          <a:p>
            <a:pPr algn="ctr"/>
            <a:endParaRPr lang="en-US" sz="1200" dirty="0"/>
          </a:p>
        </p:txBody>
      </p:sp>
      <p:sp>
        <p:nvSpPr>
          <p:cNvPr id="4" name="Textfeld 3">
            <a:extLst>
              <a:ext uri="{FF2B5EF4-FFF2-40B4-BE49-F238E27FC236}">
                <a16:creationId xmlns:a16="http://schemas.microsoft.com/office/drawing/2014/main" id="{617A840D-09A1-03A7-1281-65FD716CE6BB}"/>
              </a:ext>
            </a:extLst>
          </p:cNvPr>
          <p:cNvSpPr txBox="1"/>
          <p:nvPr/>
        </p:nvSpPr>
        <p:spPr>
          <a:xfrm>
            <a:off x="4507747"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a:t>
            </a:r>
          </a:p>
          <a:p>
            <a:pPr algn="ctr"/>
            <a:r>
              <a:rPr lang="en-US" sz="1200" dirty="0"/>
              <a:t>appropriate scale</a:t>
            </a:r>
          </a:p>
          <a:p>
            <a:pPr algn="ctr"/>
            <a:endParaRPr lang="en-US" sz="1200" dirty="0"/>
          </a:p>
        </p:txBody>
      </p:sp>
      <p:sp>
        <p:nvSpPr>
          <p:cNvPr id="5" name="Textfeld 4">
            <a:extLst>
              <a:ext uri="{FF2B5EF4-FFF2-40B4-BE49-F238E27FC236}">
                <a16:creationId xmlns:a16="http://schemas.microsoft.com/office/drawing/2014/main" id="{5C2D32DE-6091-372B-E1EA-7E123291D977}"/>
              </a:ext>
            </a:extLst>
          </p:cNvPr>
          <p:cNvSpPr txBox="1"/>
          <p:nvPr/>
        </p:nvSpPr>
        <p:spPr>
          <a:xfrm>
            <a:off x="686991" y="1327656"/>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How naturalness is explained to the listener (what they should attend to)</a:t>
            </a:r>
          </a:p>
        </p:txBody>
      </p:sp>
      <p:sp>
        <p:nvSpPr>
          <p:cNvPr id="7" name="Textfeld 6">
            <a:extLst>
              <a:ext uri="{FF2B5EF4-FFF2-40B4-BE49-F238E27FC236}">
                <a16:creationId xmlns:a16="http://schemas.microsoft.com/office/drawing/2014/main" id="{2A55AE3B-3FF6-73EA-0FD2-5B41A6A79BD7}"/>
              </a:ext>
            </a:extLst>
          </p:cNvPr>
          <p:cNvSpPr txBox="1"/>
          <p:nvPr/>
        </p:nvSpPr>
        <p:spPr>
          <a:xfrm>
            <a:off x="686990" y="245898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precise properties of the voice material</a:t>
            </a:r>
          </a:p>
          <a:p>
            <a:pPr algn="ctr"/>
            <a:endParaRPr lang="en-US" sz="1200" dirty="0"/>
          </a:p>
        </p:txBody>
      </p:sp>
      <p:sp>
        <p:nvSpPr>
          <p:cNvPr id="10" name="Textfeld 9">
            <a:extLst>
              <a:ext uri="{FF2B5EF4-FFF2-40B4-BE49-F238E27FC236}">
                <a16:creationId xmlns:a16="http://schemas.microsoft.com/office/drawing/2014/main" id="{8445D927-9A1D-5C05-D5EC-B517A48D6A12}"/>
              </a:ext>
            </a:extLst>
          </p:cNvPr>
          <p:cNvSpPr txBox="1"/>
          <p:nvPr/>
        </p:nvSpPr>
        <p:spPr>
          <a:xfrm>
            <a:off x="2597368" y="245711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Potential </a:t>
            </a:r>
          </a:p>
          <a:p>
            <a:pPr algn="ctr"/>
            <a:r>
              <a:rPr lang="en-US" sz="1200" dirty="0"/>
              <a:t>confounds</a:t>
            </a:r>
          </a:p>
          <a:p>
            <a:pPr algn="ctr"/>
            <a:endParaRPr lang="en-US" sz="1200" dirty="0"/>
          </a:p>
        </p:txBody>
      </p:sp>
      <p:sp>
        <p:nvSpPr>
          <p:cNvPr id="11" name="Textfeld 10">
            <a:extLst>
              <a:ext uri="{FF2B5EF4-FFF2-40B4-BE49-F238E27FC236}">
                <a16:creationId xmlns:a16="http://schemas.microsoft.com/office/drawing/2014/main" id="{22B1AAED-9997-6E69-B0CB-076ABFDCCCAF}"/>
              </a:ext>
            </a:extLst>
          </p:cNvPr>
          <p:cNvSpPr txBox="1"/>
          <p:nvPr/>
        </p:nvSpPr>
        <p:spPr>
          <a:xfrm>
            <a:off x="4507747" y="245524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Insufficient report of empirical details</a:t>
            </a:r>
          </a:p>
          <a:p>
            <a:pPr algn="ctr"/>
            <a:endParaRPr lang="en-US" sz="1200" dirty="0"/>
          </a:p>
        </p:txBody>
      </p:sp>
    </p:spTree>
    <p:extLst>
      <p:ext uri="{BB962C8B-B14F-4D97-AF65-F5344CB8AC3E}">
        <p14:creationId xmlns:p14="http://schemas.microsoft.com/office/powerpoint/2010/main" val="1717347549"/>
      </p:ext>
    </p:extLst>
  </p:cSld>
  <p:clrMapOvr>
    <a:masterClrMapping/>
  </p:clrMapOvr>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1760</Words>
  <Application>Microsoft Office PowerPoint</Application>
  <PresentationFormat>Benutzerdefiniert</PresentationFormat>
  <Paragraphs>236</Paragraphs>
  <Slides>25</Slides>
  <Notes>24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25</vt:i4>
      </vt:variant>
    </vt:vector>
  </HeadingPairs>
  <TitlesOfParts>
    <vt:vector size="32" baseType="lpstr">
      <vt:lpstr>Wingdings</vt:lpstr>
      <vt:lpstr>Roboto Condensed</vt:lpstr>
      <vt:lpstr>Arial</vt:lpstr>
      <vt:lpstr>Calibri</vt:lpstr>
      <vt:lpstr>Palatino Linotype</vt:lpstr>
      <vt:lpstr>CharterBT-Roman</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Christine Nussbaum</cp:lastModifiedBy>
  <cp:revision>834</cp:revision>
  <cp:lastPrinted>2017-04-12T09:06:57Z</cp:lastPrinted>
  <dcterms:created xsi:type="dcterms:W3CDTF">2017-03-23T10:34:48Z</dcterms:created>
  <dcterms:modified xsi:type="dcterms:W3CDTF">2024-05-08T09:09:51Z</dcterms:modified>
</cp:coreProperties>
</file>